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340" r:id="rId3"/>
    <p:sldId id="341" r:id="rId4"/>
    <p:sldId id="353" r:id="rId5"/>
    <p:sldId id="352" r:id="rId6"/>
    <p:sldId id="342" r:id="rId7"/>
    <p:sldId id="343" r:id="rId8"/>
    <p:sldId id="344" r:id="rId9"/>
    <p:sldId id="257" r:id="rId10"/>
    <p:sldId id="346" r:id="rId11"/>
    <p:sldId id="351" r:id="rId12"/>
    <p:sldId id="348" r:id="rId13"/>
    <p:sldId id="349" r:id="rId14"/>
  </p:sldIdLst>
  <p:sldSz cx="18288000" cy="10287000"/>
  <p:notesSz cx="6858000" cy="9144000"/>
  <p:embeddedFontLst>
    <p:embeddedFont>
      <p:font typeface="Arial Rounded MT Bold" panose="020F0704030504030204" pitchFamily="34" charset="0"/>
      <p:regular r:id="rId16"/>
    </p:embeddedFont>
    <p:embeddedFont>
      <p:font typeface="Poppins Light" panose="00000400000000000000" pitchFamily="2" charset="0"/>
      <p:regular r:id="rId17"/>
      <p:italic r:id="rId18"/>
    </p:embeddedFont>
    <p:embeddedFont>
      <p:font typeface="TAN Mon Cheri"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6A08D9-185A-485A-A2BF-1F6EC56529FA}">
          <p14:sldIdLst>
            <p14:sldId id="256"/>
            <p14:sldId id="340"/>
            <p14:sldId id="341"/>
            <p14:sldId id="353"/>
            <p14:sldId id="352"/>
            <p14:sldId id="342"/>
            <p14:sldId id="343"/>
            <p14:sldId id="344"/>
            <p14:sldId id="257"/>
            <p14:sldId id="346"/>
            <p14:sldId id="351"/>
            <p14:sldId id="348"/>
            <p14:sldId id="34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7151"/>
    <a:srgbClr val="604A7B"/>
    <a:srgbClr val="F79646"/>
    <a:srgbClr val="C00000"/>
    <a:srgbClr val="96A2AB"/>
    <a:srgbClr val="254061"/>
    <a:srgbClr val="F2ED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03" autoAdjust="0"/>
    <p:restoredTop sz="93246" autoAdjust="0"/>
  </p:normalViewPr>
  <p:slideViewPr>
    <p:cSldViewPr>
      <p:cViewPr varScale="1">
        <p:scale>
          <a:sx n="68" d="100"/>
          <a:sy n="68" d="100"/>
        </p:scale>
        <p:origin x="50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EE8F2-0CC5-4185-B0A6-96171AC068C3}" type="datetimeFigureOut">
              <a:rPr lang="en-SG" smtClean="0"/>
              <a:t>27/1/2024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98C9A2-2B7D-427E-9880-465458ADA3D4}" type="slidenum">
              <a:rPr lang="en-SG" smtClean="0"/>
              <a:t>‹#›</a:t>
            </a:fld>
            <a:endParaRPr lang="en-SG"/>
          </a:p>
        </p:txBody>
      </p:sp>
    </p:spTree>
    <p:extLst>
      <p:ext uri="{BB962C8B-B14F-4D97-AF65-F5344CB8AC3E}">
        <p14:creationId xmlns:p14="http://schemas.microsoft.com/office/powerpoint/2010/main" val="3167192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2</a:t>
            </a:fld>
            <a:endParaRPr lang="en-SG"/>
          </a:p>
        </p:txBody>
      </p:sp>
    </p:spTree>
    <p:extLst>
      <p:ext uri="{BB962C8B-B14F-4D97-AF65-F5344CB8AC3E}">
        <p14:creationId xmlns:p14="http://schemas.microsoft.com/office/powerpoint/2010/main" val="2188713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11</a:t>
            </a:fld>
            <a:endParaRPr lang="en-SG"/>
          </a:p>
        </p:txBody>
      </p:sp>
    </p:spTree>
    <p:extLst>
      <p:ext uri="{BB962C8B-B14F-4D97-AF65-F5344CB8AC3E}">
        <p14:creationId xmlns:p14="http://schemas.microsoft.com/office/powerpoint/2010/main" val="233658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12</a:t>
            </a:fld>
            <a:endParaRPr lang="en-SG"/>
          </a:p>
        </p:txBody>
      </p:sp>
    </p:spTree>
    <p:extLst>
      <p:ext uri="{BB962C8B-B14F-4D97-AF65-F5344CB8AC3E}">
        <p14:creationId xmlns:p14="http://schemas.microsoft.com/office/powerpoint/2010/main" val="1536692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13</a:t>
            </a:fld>
            <a:endParaRPr lang="en-SG"/>
          </a:p>
        </p:txBody>
      </p:sp>
    </p:spTree>
    <p:extLst>
      <p:ext uri="{BB962C8B-B14F-4D97-AF65-F5344CB8AC3E}">
        <p14:creationId xmlns:p14="http://schemas.microsoft.com/office/powerpoint/2010/main" val="3358893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3</a:t>
            </a:fld>
            <a:endParaRPr lang="en-SG"/>
          </a:p>
        </p:txBody>
      </p:sp>
    </p:spTree>
    <p:extLst>
      <p:ext uri="{BB962C8B-B14F-4D97-AF65-F5344CB8AC3E}">
        <p14:creationId xmlns:p14="http://schemas.microsoft.com/office/powerpoint/2010/main" val="4107310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4</a:t>
            </a:fld>
            <a:endParaRPr lang="en-SG"/>
          </a:p>
        </p:txBody>
      </p:sp>
    </p:spTree>
    <p:extLst>
      <p:ext uri="{BB962C8B-B14F-4D97-AF65-F5344CB8AC3E}">
        <p14:creationId xmlns:p14="http://schemas.microsoft.com/office/powerpoint/2010/main" val="1121391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5</a:t>
            </a:fld>
            <a:endParaRPr lang="en-SG"/>
          </a:p>
        </p:txBody>
      </p:sp>
    </p:spTree>
    <p:extLst>
      <p:ext uri="{BB962C8B-B14F-4D97-AF65-F5344CB8AC3E}">
        <p14:creationId xmlns:p14="http://schemas.microsoft.com/office/powerpoint/2010/main" val="2106016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6</a:t>
            </a:fld>
            <a:endParaRPr lang="en-SG"/>
          </a:p>
        </p:txBody>
      </p:sp>
    </p:spTree>
    <p:extLst>
      <p:ext uri="{BB962C8B-B14F-4D97-AF65-F5344CB8AC3E}">
        <p14:creationId xmlns:p14="http://schemas.microsoft.com/office/powerpoint/2010/main" val="4116310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7</a:t>
            </a:fld>
            <a:endParaRPr lang="en-SG"/>
          </a:p>
        </p:txBody>
      </p:sp>
    </p:spTree>
    <p:extLst>
      <p:ext uri="{BB962C8B-B14F-4D97-AF65-F5344CB8AC3E}">
        <p14:creationId xmlns:p14="http://schemas.microsoft.com/office/powerpoint/2010/main" val="885600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8</a:t>
            </a:fld>
            <a:endParaRPr lang="en-SG"/>
          </a:p>
        </p:txBody>
      </p:sp>
    </p:spTree>
    <p:extLst>
      <p:ext uri="{BB962C8B-B14F-4D97-AF65-F5344CB8AC3E}">
        <p14:creationId xmlns:p14="http://schemas.microsoft.com/office/powerpoint/2010/main" val="122752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9</a:t>
            </a:fld>
            <a:endParaRPr lang="en-SG"/>
          </a:p>
        </p:txBody>
      </p:sp>
    </p:spTree>
    <p:extLst>
      <p:ext uri="{BB962C8B-B14F-4D97-AF65-F5344CB8AC3E}">
        <p14:creationId xmlns:p14="http://schemas.microsoft.com/office/powerpoint/2010/main" val="168556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10</a:t>
            </a:fld>
            <a:endParaRPr lang="en-SG"/>
          </a:p>
        </p:txBody>
      </p:sp>
    </p:spTree>
    <p:extLst>
      <p:ext uri="{BB962C8B-B14F-4D97-AF65-F5344CB8AC3E}">
        <p14:creationId xmlns:p14="http://schemas.microsoft.com/office/powerpoint/2010/main" val="2415967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891424"/>
            <a:ext cx="18288000" cy="2395576"/>
            <a:chOff x="0" y="0"/>
            <a:chExt cx="2716398" cy="355826"/>
          </a:xfrm>
        </p:grpSpPr>
        <p:sp>
          <p:nvSpPr>
            <p:cNvPr id="3" name="Freeform 3"/>
            <p:cNvSpPr/>
            <p:nvPr/>
          </p:nvSpPr>
          <p:spPr>
            <a:xfrm>
              <a:off x="0" y="0"/>
              <a:ext cx="2716398" cy="355826"/>
            </a:xfrm>
            <a:custGeom>
              <a:avLst/>
              <a:gdLst/>
              <a:ahLst/>
              <a:cxnLst/>
              <a:rect l="l" t="t" r="r" b="b"/>
              <a:pathLst>
                <a:path w="2716398" h="355826">
                  <a:moveTo>
                    <a:pt x="0" y="0"/>
                  </a:moveTo>
                  <a:lnTo>
                    <a:pt x="2716398" y="0"/>
                  </a:lnTo>
                  <a:lnTo>
                    <a:pt x="2716398" y="355826"/>
                  </a:lnTo>
                  <a:lnTo>
                    <a:pt x="0" y="355826"/>
                  </a:lnTo>
                  <a:lnTo>
                    <a:pt x="0" y="0"/>
                  </a:lnTo>
                </a:path>
              </a:pathLst>
            </a:custGeom>
            <a:solidFill>
              <a:srgbClr val="1D7151"/>
            </a:solidFill>
          </p:spPr>
          <p:txBody>
            <a:bodyPr/>
            <a:lstStyle/>
            <a:p>
              <a:endParaRPr lang="en-SG"/>
            </a:p>
          </p:txBody>
        </p:sp>
      </p:grpSp>
      <p:sp>
        <p:nvSpPr>
          <p:cNvPr id="4" name="TextBox 4"/>
          <p:cNvSpPr txBox="1"/>
          <p:nvPr/>
        </p:nvSpPr>
        <p:spPr>
          <a:xfrm>
            <a:off x="4734237" y="2988038"/>
            <a:ext cx="8819526" cy="3173946"/>
          </a:xfrm>
          <a:prstGeom prst="rect">
            <a:avLst/>
          </a:prstGeom>
        </p:spPr>
        <p:txBody>
          <a:bodyPr wrap="square" lIns="0" tIns="0" rIns="0" bIns="0" rtlCol="0" anchor="t">
            <a:spAutoFit/>
          </a:bodyPr>
          <a:lstStyle/>
          <a:p>
            <a:pPr algn="ctr">
              <a:lnSpc>
                <a:spcPts val="12599"/>
              </a:lnSpc>
            </a:pPr>
            <a:r>
              <a:rPr lang="en-US" sz="9000" dirty="0">
                <a:solidFill>
                  <a:srgbClr val="1D7151"/>
                </a:solidFill>
                <a:latin typeface="TAN Mon Cheri"/>
              </a:rPr>
              <a:t>[Student]</a:t>
            </a:r>
          </a:p>
          <a:p>
            <a:pPr algn="ctr">
              <a:lnSpc>
                <a:spcPts val="12599"/>
              </a:lnSpc>
            </a:pPr>
            <a:r>
              <a:rPr lang="en-US" sz="9000" dirty="0">
                <a:solidFill>
                  <a:srgbClr val="1D7151"/>
                </a:solidFill>
                <a:latin typeface="TAN Mon Cheri"/>
              </a:rPr>
              <a:t>Portfolio</a:t>
            </a:r>
          </a:p>
        </p:txBody>
      </p:sp>
      <p:sp>
        <p:nvSpPr>
          <p:cNvPr id="5" name="TextBox 5"/>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6" name="TextBox 6"/>
          <p:cNvSpPr txBox="1"/>
          <p:nvPr/>
        </p:nvSpPr>
        <p:spPr>
          <a:xfrm>
            <a:off x="1028700" y="8404532"/>
            <a:ext cx="3554448" cy="413190"/>
          </a:xfrm>
          <a:prstGeom prst="rect">
            <a:avLst/>
          </a:prstGeom>
        </p:spPr>
        <p:txBody>
          <a:bodyPr lIns="0" tIns="0" rIns="0" bIns="0" rtlCol="0" anchor="t">
            <a:spAutoFit/>
          </a:bodyPr>
          <a:lstStyle/>
          <a:p>
            <a:pPr>
              <a:lnSpc>
                <a:spcPts val="3359"/>
              </a:lnSpc>
            </a:pPr>
            <a:r>
              <a:rPr lang="en-US" sz="2400" dirty="0">
                <a:solidFill>
                  <a:srgbClr val="F2EDDB"/>
                </a:solidFill>
                <a:latin typeface="Poppins Light"/>
              </a:rPr>
              <a:t>[DATE CREATED]</a:t>
            </a:r>
          </a:p>
        </p:txBody>
      </p:sp>
      <p:sp>
        <p:nvSpPr>
          <p:cNvPr id="7" name="TextBox 7"/>
          <p:cNvSpPr txBox="1"/>
          <p:nvPr/>
        </p:nvSpPr>
        <p:spPr>
          <a:xfrm>
            <a:off x="12573000" y="8404532"/>
            <a:ext cx="4686300" cy="413190"/>
          </a:xfrm>
          <a:prstGeom prst="rect">
            <a:avLst/>
          </a:prstGeom>
        </p:spPr>
        <p:txBody>
          <a:bodyPr wrap="square" lIns="0" tIns="0" rIns="0" bIns="0" rtlCol="0" anchor="t">
            <a:spAutoFit/>
          </a:bodyPr>
          <a:lstStyle/>
          <a:p>
            <a:pPr algn="r">
              <a:lnSpc>
                <a:spcPts val="3359"/>
              </a:lnSpc>
            </a:pPr>
            <a:r>
              <a:rPr lang="en-US" sz="2400" dirty="0">
                <a:solidFill>
                  <a:srgbClr val="F2EDDB"/>
                </a:solidFill>
                <a:latin typeface="Poppins Light"/>
              </a:rPr>
              <a:t>[NAME OF PRIMARY SCHOOL]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C660D118-AA4B-D729-0F12-22EB6CC34F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4D9846B-D110-8754-4A96-7577A272AA4B}"/>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Counts down to the start of the quiz.</a:t>
            </a:r>
          </a:p>
          <a:p>
            <a:pPr algn="just">
              <a:lnSpc>
                <a:spcPct val="250000"/>
              </a:lnSpc>
            </a:pPr>
            <a:r>
              <a:rPr lang="en-US" dirty="0">
                <a:solidFill>
                  <a:srgbClr val="545454"/>
                </a:solidFill>
                <a:latin typeface="Poppins Light"/>
              </a:rPr>
              <a:t>Presents the label "Ready in" and the countdown timer.</a:t>
            </a:r>
          </a:p>
          <a:p>
            <a:pPr algn="just">
              <a:lnSpc>
                <a:spcPct val="250000"/>
              </a:lnSpc>
            </a:pPr>
            <a:r>
              <a:rPr lang="en-US" dirty="0">
                <a:solidFill>
                  <a:srgbClr val="545454"/>
                </a:solidFill>
                <a:latin typeface="Poppins Light"/>
              </a:rPr>
              <a:t>Prepares players for the upcoming question.</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Ready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10</a:t>
            </a:r>
          </a:p>
        </p:txBody>
      </p:sp>
      <p:sp>
        <p:nvSpPr>
          <p:cNvPr id="8" name="Rectangle 7">
            <a:extLst>
              <a:ext uri="{FF2B5EF4-FFF2-40B4-BE49-F238E27FC236}">
                <a16:creationId xmlns:a16="http://schemas.microsoft.com/office/drawing/2014/main" id="{438C849A-7742-EDC9-8544-22660357B871}"/>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sp>
        <p:nvSpPr>
          <p:cNvPr id="11" name="Rectangle 10">
            <a:extLst>
              <a:ext uri="{FF2B5EF4-FFF2-40B4-BE49-F238E27FC236}">
                <a16:creationId xmlns:a16="http://schemas.microsoft.com/office/drawing/2014/main" id="{211755BB-BA01-8351-AE6F-5716F918F18D}"/>
              </a:ext>
            </a:extLst>
          </p:cNvPr>
          <p:cNvSpPr/>
          <p:nvPr/>
        </p:nvSpPr>
        <p:spPr>
          <a:xfrm>
            <a:off x="10723408" y="5833025"/>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1AA256DF-2932-5640-7BB3-6B21A3DD0D3E}"/>
              </a:ext>
            </a:extLst>
          </p:cNvPr>
          <p:cNvPicPr>
            <a:picLocks noChangeAspect="1"/>
          </p:cNvPicPr>
          <p:nvPr/>
        </p:nvPicPr>
        <p:blipFill>
          <a:blip r:embed="rId4"/>
          <a:stretch>
            <a:fillRect/>
          </a:stretch>
        </p:blipFill>
        <p:spPr>
          <a:xfrm>
            <a:off x="360000" y="360000"/>
            <a:ext cx="8280000" cy="6750897"/>
          </a:xfrm>
          <a:prstGeom prst="rect">
            <a:avLst/>
          </a:prstGeom>
        </p:spPr>
      </p:pic>
    </p:spTree>
    <p:extLst>
      <p:ext uri="{BB962C8B-B14F-4D97-AF65-F5344CB8AC3E}">
        <p14:creationId xmlns:p14="http://schemas.microsoft.com/office/powerpoint/2010/main" val="213592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26" name="Rectangle 25">
            <a:extLst>
              <a:ext uri="{FF2B5EF4-FFF2-40B4-BE49-F238E27FC236}">
                <a16:creationId xmlns:a16="http://schemas.microsoft.com/office/drawing/2014/main" id="{DB3CDE85-3CC2-1321-B1A3-1442289C75B2}"/>
              </a:ext>
            </a:extLst>
          </p:cNvPr>
          <p:cNvSpPr/>
          <p:nvPr/>
        </p:nvSpPr>
        <p:spPr>
          <a:xfrm>
            <a:off x="152400" y="559231"/>
            <a:ext cx="8695728" cy="97655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a:t>
            </a:r>
            <a:endParaRPr lang="en-SG" dirty="0"/>
          </a:p>
        </p:txBody>
      </p:sp>
      <p:sp>
        <p:nvSpPr>
          <p:cNvPr id="9" name="TextBox 9"/>
          <p:cNvSpPr txBox="1"/>
          <p:nvPr/>
        </p:nvSpPr>
        <p:spPr>
          <a:xfrm>
            <a:off x="9704352" y="1423635"/>
            <a:ext cx="8001000" cy="1276503"/>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Loads the next question for every correct response</a:t>
            </a:r>
          </a:p>
          <a:p>
            <a:pPr algn="just">
              <a:lnSpc>
                <a:spcPct val="250000"/>
              </a:lnSpc>
            </a:pPr>
            <a:r>
              <a:rPr lang="en-US" dirty="0">
                <a:solidFill>
                  <a:srgbClr val="545454"/>
                </a:solidFill>
                <a:latin typeface="Poppins Light"/>
              </a:rPr>
              <a:t>If wrong answer is given or time runs out, end gameplay.</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Gameplay</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11</a:t>
            </a:r>
          </a:p>
        </p:txBody>
      </p:sp>
      <p:sp>
        <p:nvSpPr>
          <p:cNvPr id="7" name="Rectangle 6">
            <a:extLst>
              <a:ext uri="{FF2B5EF4-FFF2-40B4-BE49-F238E27FC236}">
                <a16:creationId xmlns:a16="http://schemas.microsoft.com/office/drawing/2014/main" id="{B0DA35D7-24E0-3FF6-35A3-CF0E1A0FAF54}"/>
              </a:ext>
            </a:extLst>
          </p:cNvPr>
          <p:cNvSpPr/>
          <p:nvPr/>
        </p:nvSpPr>
        <p:spPr>
          <a:xfrm>
            <a:off x="2935581" y="8200058"/>
            <a:ext cx="3810000" cy="838200"/>
          </a:xfrm>
          <a:prstGeom prst="rect">
            <a:avLst/>
          </a:prstGeom>
          <a:solidFill>
            <a:srgbClr val="1D7151">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Result Screen</a:t>
            </a:r>
          </a:p>
        </p:txBody>
      </p:sp>
      <p:sp>
        <p:nvSpPr>
          <p:cNvPr id="19" name="Flowchart: Decision 18">
            <a:extLst>
              <a:ext uri="{FF2B5EF4-FFF2-40B4-BE49-F238E27FC236}">
                <a16:creationId xmlns:a16="http://schemas.microsoft.com/office/drawing/2014/main" id="{3FDF8C16-A095-CB1F-1232-33ABA8B83557}"/>
              </a:ext>
            </a:extLst>
          </p:cNvPr>
          <p:cNvSpPr/>
          <p:nvPr/>
        </p:nvSpPr>
        <p:spPr>
          <a:xfrm>
            <a:off x="2935581" y="2514110"/>
            <a:ext cx="3810000" cy="838200"/>
          </a:xfrm>
          <a:prstGeom prst="flowChartDecision">
            <a:avLst/>
          </a:prstGeom>
          <a:solidFill>
            <a:srgbClr val="1D71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Is Answer Given?</a:t>
            </a:r>
          </a:p>
        </p:txBody>
      </p:sp>
      <p:sp>
        <p:nvSpPr>
          <p:cNvPr id="20" name="Flowchart: Decision 19">
            <a:extLst>
              <a:ext uri="{FF2B5EF4-FFF2-40B4-BE49-F238E27FC236}">
                <a16:creationId xmlns:a16="http://schemas.microsoft.com/office/drawing/2014/main" id="{C549B81D-3C7E-1555-802E-D7CA4E3B7626}"/>
              </a:ext>
            </a:extLst>
          </p:cNvPr>
          <p:cNvSpPr/>
          <p:nvPr/>
        </p:nvSpPr>
        <p:spPr>
          <a:xfrm>
            <a:off x="2935581" y="1212291"/>
            <a:ext cx="3810000" cy="838200"/>
          </a:xfrm>
          <a:prstGeom prst="flowChartDecision">
            <a:avLst/>
          </a:prstGeom>
          <a:solidFill>
            <a:srgbClr val="1D715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If Time Left &gt; 0? </a:t>
            </a:r>
          </a:p>
        </p:txBody>
      </p:sp>
      <p:cxnSp>
        <p:nvCxnSpPr>
          <p:cNvPr id="21" name="Straight Arrow Connector 20">
            <a:extLst>
              <a:ext uri="{FF2B5EF4-FFF2-40B4-BE49-F238E27FC236}">
                <a16:creationId xmlns:a16="http://schemas.microsoft.com/office/drawing/2014/main" id="{859A8CF6-EFF6-D9F2-FAC1-32D0A819C7DE}"/>
              </a:ext>
            </a:extLst>
          </p:cNvPr>
          <p:cNvCxnSpPr>
            <a:cxnSpLocks/>
            <a:stCxn id="20" idx="2"/>
            <a:endCxn id="19" idx="0"/>
          </p:cNvCxnSpPr>
          <p:nvPr/>
        </p:nvCxnSpPr>
        <p:spPr>
          <a:xfrm>
            <a:off x="4840581" y="2050491"/>
            <a:ext cx="0" cy="4636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CB9ED0B-C531-D2D5-914B-D35A51EE382C}"/>
              </a:ext>
            </a:extLst>
          </p:cNvPr>
          <p:cNvCxnSpPr>
            <a:cxnSpLocks/>
            <a:stCxn id="72" idx="2"/>
            <a:endCxn id="80" idx="0"/>
          </p:cNvCxnSpPr>
          <p:nvPr/>
        </p:nvCxnSpPr>
        <p:spPr>
          <a:xfrm>
            <a:off x="4840581" y="4770077"/>
            <a:ext cx="0" cy="838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543A3E13-29BF-396B-852D-D74FE7DC2636}"/>
              </a:ext>
            </a:extLst>
          </p:cNvPr>
          <p:cNvSpPr/>
          <p:nvPr/>
        </p:nvSpPr>
        <p:spPr>
          <a:xfrm>
            <a:off x="1219200" y="1601102"/>
            <a:ext cx="76200" cy="60578"/>
          </a:xfrm>
          <a:prstGeom prst="rect">
            <a:avLst/>
          </a:prstGeom>
          <a:solidFill>
            <a:srgbClr val="1D71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endParaRPr lang="en-SG" dirty="0"/>
          </a:p>
        </p:txBody>
      </p:sp>
      <p:cxnSp>
        <p:nvCxnSpPr>
          <p:cNvPr id="67" name="Connector: Elbow 66">
            <a:extLst>
              <a:ext uri="{FF2B5EF4-FFF2-40B4-BE49-F238E27FC236}">
                <a16:creationId xmlns:a16="http://schemas.microsoft.com/office/drawing/2014/main" id="{9F790868-8F34-CBE3-9240-481D192189AA}"/>
              </a:ext>
            </a:extLst>
          </p:cNvPr>
          <p:cNvCxnSpPr>
            <a:cxnSpLocks/>
            <a:stCxn id="80" idx="1"/>
            <a:endCxn id="65" idx="2"/>
          </p:cNvCxnSpPr>
          <p:nvPr/>
        </p:nvCxnSpPr>
        <p:spPr>
          <a:xfrm rot="10800000">
            <a:off x="1257301" y="1661681"/>
            <a:ext cx="1678281" cy="4365697"/>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723A8936-ACCB-4D1A-93B4-E448BE2D30C8}"/>
              </a:ext>
            </a:extLst>
          </p:cNvPr>
          <p:cNvCxnSpPr>
            <a:cxnSpLocks/>
            <a:stCxn id="19" idx="1"/>
            <a:endCxn id="65" idx="2"/>
          </p:cNvCxnSpPr>
          <p:nvPr/>
        </p:nvCxnSpPr>
        <p:spPr>
          <a:xfrm rot="10800000">
            <a:off x="1257301" y="1661680"/>
            <a:ext cx="1678281" cy="1271530"/>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Flowchart: Decision 71">
            <a:extLst>
              <a:ext uri="{FF2B5EF4-FFF2-40B4-BE49-F238E27FC236}">
                <a16:creationId xmlns:a16="http://schemas.microsoft.com/office/drawing/2014/main" id="{7942E386-F63A-29D7-273C-B1FE3A2E6108}"/>
              </a:ext>
            </a:extLst>
          </p:cNvPr>
          <p:cNvSpPr/>
          <p:nvPr/>
        </p:nvSpPr>
        <p:spPr>
          <a:xfrm>
            <a:off x="2935581" y="3931877"/>
            <a:ext cx="3810000" cy="838200"/>
          </a:xfrm>
          <a:prstGeom prst="flowChartDecision">
            <a:avLst/>
          </a:prstGeom>
          <a:solidFill>
            <a:srgbClr val="1D71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Is Answer Correct?</a:t>
            </a:r>
          </a:p>
        </p:txBody>
      </p:sp>
      <p:cxnSp>
        <p:nvCxnSpPr>
          <p:cNvPr id="75" name="Connector: Elbow 74">
            <a:extLst>
              <a:ext uri="{FF2B5EF4-FFF2-40B4-BE49-F238E27FC236}">
                <a16:creationId xmlns:a16="http://schemas.microsoft.com/office/drawing/2014/main" id="{51A53F70-7A77-7B79-B189-30962A46E705}"/>
              </a:ext>
            </a:extLst>
          </p:cNvPr>
          <p:cNvCxnSpPr>
            <a:cxnSpLocks/>
            <a:stCxn id="72" idx="3"/>
            <a:endCxn id="79" idx="0"/>
          </p:cNvCxnSpPr>
          <p:nvPr/>
        </p:nvCxnSpPr>
        <p:spPr>
          <a:xfrm>
            <a:off x="6745581" y="4350977"/>
            <a:ext cx="1239917" cy="4230463"/>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409FDC4E-9F65-06E9-BE3C-D2640F152BBA}"/>
              </a:ext>
            </a:extLst>
          </p:cNvPr>
          <p:cNvSpPr/>
          <p:nvPr/>
        </p:nvSpPr>
        <p:spPr>
          <a:xfrm>
            <a:off x="7947398" y="8581440"/>
            <a:ext cx="76200" cy="60578"/>
          </a:xfrm>
          <a:prstGeom prst="rect">
            <a:avLst/>
          </a:prstGeom>
          <a:solidFill>
            <a:srgbClr val="1D71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0" name="Rectangle 79">
            <a:extLst>
              <a:ext uri="{FF2B5EF4-FFF2-40B4-BE49-F238E27FC236}">
                <a16:creationId xmlns:a16="http://schemas.microsoft.com/office/drawing/2014/main" id="{4D6AAF90-E8CE-D78A-59A4-219CC77519FC}"/>
              </a:ext>
            </a:extLst>
          </p:cNvPr>
          <p:cNvSpPr/>
          <p:nvPr/>
        </p:nvSpPr>
        <p:spPr>
          <a:xfrm>
            <a:off x="2935581" y="5608277"/>
            <a:ext cx="3810000" cy="838200"/>
          </a:xfrm>
          <a:prstGeom prst="rect">
            <a:avLst/>
          </a:prstGeom>
          <a:solidFill>
            <a:srgbClr val="1D7151">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Increase Score by 1</a:t>
            </a:r>
          </a:p>
          <a:p>
            <a:pPr algn="ctr"/>
            <a:r>
              <a:rPr lang="en-SG" dirty="0">
                <a:solidFill>
                  <a:schemeClr val="bg1"/>
                </a:solidFill>
                <a:latin typeface="Poppins Light" panose="00000400000000000000" pitchFamily="2" charset="0"/>
                <a:cs typeface="Poppins Light" panose="00000400000000000000" pitchFamily="2" charset="0"/>
              </a:rPr>
              <a:t>Load next Question</a:t>
            </a:r>
          </a:p>
        </p:txBody>
      </p:sp>
      <p:cxnSp>
        <p:nvCxnSpPr>
          <p:cNvPr id="85" name="Straight Arrow Connector 84">
            <a:extLst>
              <a:ext uri="{FF2B5EF4-FFF2-40B4-BE49-F238E27FC236}">
                <a16:creationId xmlns:a16="http://schemas.microsoft.com/office/drawing/2014/main" id="{2D3FBAA0-2BC1-BBA6-346E-4E184E53A883}"/>
              </a:ext>
            </a:extLst>
          </p:cNvPr>
          <p:cNvCxnSpPr>
            <a:cxnSpLocks/>
            <a:stCxn id="19" idx="2"/>
            <a:endCxn id="72" idx="0"/>
          </p:cNvCxnSpPr>
          <p:nvPr/>
        </p:nvCxnSpPr>
        <p:spPr>
          <a:xfrm>
            <a:off x="4840581" y="3352310"/>
            <a:ext cx="0" cy="5795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DD05F1A-8E86-F65C-9C71-DF2A0E7D745E}"/>
              </a:ext>
            </a:extLst>
          </p:cNvPr>
          <p:cNvCxnSpPr>
            <a:cxnSpLocks/>
            <a:stCxn id="79" idx="0"/>
            <a:endCxn id="20" idx="3"/>
          </p:cNvCxnSpPr>
          <p:nvPr/>
        </p:nvCxnSpPr>
        <p:spPr>
          <a:xfrm rot="16200000" flipV="1">
            <a:off x="3890516" y="4486457"/>
            <a:ext cx="6950049" cy="1239917"/>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5019934-9485-56A5-F990-EF8679282356}"/>
              </a:ext>
            </a:extLst>
          </p:cNvPr>
          <p:cNvCxnSpPr>
            <a:cxnSpLocks/>
            <a:stCxn id="65" idx="3"/>
            <a:endCxn id="20" idx="1"/>
          </p:cNvCxnSpPr>
          <p:nvPr/>
        </p:nvCxnSpPr>
        <p:spPr>
          <a:xfrm>
            <a:off x="1295400" y="1631391"/>
            <a:ext cx="16401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8F50AA0A-FB66-CC3E-9EA2-3AD716BE5589}"/>
              </a:ext>
            </a:extLst>
          </p:cNvPr>
          <p:cNvCxnSpPr>
            <a:cxnSpLocks/>
            <a:stCxn id="79" idx="1"/>
            <a:endCxn id="7" idx="3"/>
          </p:cNvCxnSpPr>
          <p:nvPr/>
        </p:nvCxnSpPr>
        <p:spPr>
          <a:xfrm flipH="1">
            <a:off x="6745581" y="8611729"/>
            <a:ext cx="1201817" cy="74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CF0C3DF-0AD2-FC15-32B9-8845FC3CC214}"/>
              </a:ext>
            </a:extLst>
          </p:cNvPr>
          <p:cNvCxnSpPr>
            <a:cxnSpLocks/>
            <a:endCxn id="20" idx="0"/>
          </p:cNvCxnSpPr>
          <p:nvPr/>
        </p:nvCxnSpPr>
        <p:spPr>
          <a:xfrm>
            <a:off x="4840577" y="814573"/>
            <a:ext cx="4" cy="3977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368200D1-408E-E95B-EB60-31261825364C}"/>
              </a:ext>
            </a:extLst>
          </p:cNvPr>
          <p:cNvSpPr txBox="1"/>
          <p:nvPr/>
        </p:nvSpPr>
        <p:spPr>
          <a:xfrm>
            <a:off x="6977027" y="1267671"/>
            <a:ext cx="460382" cy="369332"/>
          </a:xfrm>
          <a:prstGeom prst="rect">
            <a:avLst/>
          </a:prstGeom>
          <a:noFill/>
        </p:spPr>
        <p:txBody>
          <a:bodyPr wrap="none" rtlCol="0">
            <a:spAutoFit/>
          </a:bodyPr>
          <a:lstStyle/>
          <a:p>
            <a:r>
              <a:rPr lang="en-US" b="1" dirty="0"/>
              <a:t>No</a:t>
            </a:r>
            <a:endParaRPr lang="en-SG" b="1" dirty="0"/>
          </a:p>
        </p:txBody>
      </p:sp>
      <p:sp>
        <p:nvSpPr>
          <p:cNvPr id="121" name="TextBox 120">
            <a:extLst>
              <a:ext uri="{FF2B5EF4-FFF2-40B4-BE49-F238E27FC236}">
                <a16:creationId xmlns:a16="http://schemas.microsoft.com/office/drawing/2014/main" id="{3A7DDB19-3EF5-E005-C8C3-9DD4BC4F8EA5}"/>
              </a:ext>
            </a:extLst>
          </p:cNvPr>
          <p:cNvSpPr txBox="1"/>
          <p:nvPr/>
        </p:nvSpPr>
        <p:spPr>
          <a:xfrm>
            <a:off x="7104999" y="4010605"/>
            <a:ext cx="460382" cy="369332"/>
          </a:xfrm>
          <a:prstGeom prst="rect">
            <a:avLst/>
          </a:prstGeom>
          <a:noFill/>
        </p:spPr>
        <p:txBody>
          <a:bodyPr wrap="none" rtlCol="0">
            <a:spAutoFit/>
          </a:bodyPr>
          <a:lstStyle/>
          <a:p>
            <a:r>
              <a:rPr lang="en-US" b="1" dirty="0"/>
              <a:t>No</a:t>
            </a:r>
            <a:endParaRPr lang="en-SG" b="1" dirty="0"/>
          </a:p>
        </p:txBody>
      </p:sp>
      <p:sp>
        <p:nvSpPr>
          <p:cNvPr id="122" name="TextBox 121">
            <a:extLst>
              <a:ext uri="{FF2B5EF4-FFF2-40B4-BE49-F238E27FC236}">
                <a16:creationId xmlns:a16="http://schemas.microsoft.com/office/drawing/2014/main" id="{A1AB05C4-0F76-D0A4-9BDC-CEACD4DA4F09}"/>
              </a:ext>
            </a:extLst>
          </p:cNvPr>
          <p:cNvSpPr txBox="1"/>
          <p:nvPr/>
        </p:nvSpPr>
        <p:spPr>
          <a:xfrm>
            <a:off x="1661546" y="2536803"/>
            <a:ext cx="460382" cy="369332"/>
          </a:xfrm>
          <a:prstGeom prst="rect">
            <a:avLst/>
          </a:prstGeom>
          <a:noFill/>
        </p:spPr>
        <p:txBody>
          <a:bodyPr wrap="none" rtlCol="0">
            <a:spAutoFit/>
          </a:bodyPr>
          <a:lstStyle/>
          <a:p>
            <a:r>
              <a:rPr lang="en-US" b="1" dirty="0"/>
              <a:t>No</a:t>
            </a:r>
            <a:endParaRPr lang="en-SG" b="1" dirty="0"/>
          </a:p>
        </p:txBody>
      </p:sp>
      <p:sp>
        <p:nvSpPr>
          <p:cNvPr id="124" name="TextBox 123">
            <a:extLst>
              <a:ext uri="{FF2B5EF4-FFF2-40B4-BE49-F238E27FC236}">
                <a16:creationId xmlns:a16="http://schemas.microsoft.com/office/drawing/2014/main" id="{7EB2E07E-FB78-8AFB-BB9C-3365380A9F30}"/>
              </a:ext>
            </a:extLst>
          </p:cNvPr>
          <p:cNvSpPr txBox="1"/>
          <p:nvPr/>
        </p:nvSpPr>
        <p:spPr>
          <a:xfrm>
            <a:off x="4848271" y="2072767"/>
            <a:ext cx="493212" cy="369332"/>
          </a:xfrm>
          <a:prstGeom prst="rect">
            <a:avLst/>
          </a:prstGeom>
          <a:noFill/>
        </p:spPr>
        <p:txBody>
          <a:bodyPr wrap="none" rtlCol="0">
            <a:spAutoFit/>
          </a:bodyPr>
          <a:lstStyle/>
          <a:p>
            <a:r>
              <a:rPr lang="en-US" b="1" dirty="0"/>
              <a:t>Yes</a:t>
            </a:r>
            <a:endParaRPr lang="en-SG" b="1" dirty="0"/>
          </a:p>
        </p:txBody>
      </p:sp>
      <p:sp>
        <p:nvSpPr>
          <p:cNvPr id="125" name="TextBox 124">
            <a:extLst>
              <a:ext uri="{FF2B5EF4-FFF2-40B4-BE49-F238E27FC236}">
                <a16:creationId xmlns:a16="http://schemas.microsoft.com/office/drawing/2014/main" id="{E1BCFAF6-3461-9BF7-17F0-93029C06EF67}"/>
              </a:ext>
            </a:extLst>
          </p:cNvPr>
          <p:cNvSpPr txBox="1"/>
          <p:nvPr/>
        </p:nvSpPr>
        <p:spPr>
          <a:xfrm>
            <a:off x="4848271" y="3485364"/>
            <a:ext cx="493212" cy="369332"/>
          </a:xfrm>
          <a:prstGeom prst="rect">
            <a:avLst/>
          </a:prstGeom>
          <a:noFill/>
        </p:spPr>
        <p:txBody>
          <a:bodyPr wrap="none" rtlCol="0">
            <a:spAutoFit/>
          </a:bodyPr>
          <a:lstStyle/>
          <a:p>
            <a:r>
              <a:rPr lang="en-US" b="1" dirty="0"/>
              <a:t>Yes</a:t>
            </a:r>
            <a:endParaRPr lang="en-SG" b="1" dirty="0"/>
          </a:p>
        </p:txBody>
      </p:sp>
      <p:sp>
        <p:nvSpPr>
          <p:cNvPr id="126" name="TextBox 125">
            <a:extLst>
              <a:ext uri="{FF2B5EF4-FFF2-40B4-BE49-F238E27FC236}">
                <a16:creationId xmlns:a16="http://schemas.microsoft.com/office/drawing/2014/main" id="{C62EB01F-9A5C-1D59-4259-4220FA31E427}"/>
              </a:ext>
            </a:extLst>
          </p:cNvPr>
          <p:cNvSpPr txBox="1"/>
          <p:nvPr/>
        </p:nvSpPr>
        <p:spPr>
          <a:xfrm>
            <a:off x="4809033" y="5007920"/>
            <a:ext cx="493212" cy="369332"/>
          </a:xfrm>
          <a:prstGeom prst="rect">
            <a:avLst/>
          </a:prstGeom>
          <a:noFill/>
        </p:spPr>
        <p:txBody>
          <a:bodyPr wrap="none" rtlCol="0">
            <a:spAutoFit/>
          </a:bodyPr>
          <a:lstStyle/>
          <a:p>
            <a:r>
              <a:rPr lang="en-US" b="1" dirty="0"/>
              <a:t>Yes</a:t>
            </a:r>
            <a:endParaRPr lang="en-SG" b="1" dirty="0"/>
          </a:p>
        </p:txBody>
      </p:sp>
      <p:grpSp>
        <p:nvGrpSpPr>
          <p:cNvPr id="4" name="Group 3">
            <a:extLst>
              <a:ext uri="{FF2B5EF4-FFF2-40B4-BE49-F238E27FC236}">
                <a16:creationId xmlns:a16="http://schemas.microsoft.com/office/drawing/2014/main" id="{F06BF5F8-EF75-0CAE-7390-496D00C66F54}"/>
              </a:ext>
            </a:extLst>
          </p:cNvPr>
          <p:cNvGrpSpPr/>
          <p:nvPr/>
        </p:nvGrpSpPr>
        <p:grpSpPr>
          <a:xfrm>
            <a:off x="9664666" y="4594581"/>
            <a:ext cx="5914855" cy="5156140"/>
            <a:chOff x="2390946" y="3190461"/>
            <a:chExt cx="5914855" cy="5156140"/>
          </a:xfrm>
        </p:grpSpPr>
        <p:grpSp>
          <p:nvGrpSpPr>
            <p:cNvPr id="5" name="Group 4">
              <a:extLst>
                <a:ext uri="{FF2B5EF4-FFF2-40B4-BE49-F238E27FC236}">
                  <a16:creationId xmlns:a16="http://schemas.microsoft.com/office/drawing/2014/main" id="{42F66CA3-7147-26D3-6BB8-81661CAD7D40}"/>
                </a:ext>
              </a:extLst>
            </p:cNvPr>
            <p:cNvGrpSpPr/>
            <p:nvPr/>
          </p:nvGrpSpPr>
          <p:grpSpPr>
            <a:xfrm>
              <a:off x="2390946" y="3190461"/>
              <a:ext cx="5914854" cy="4436140"/>
              <a:chOff x="794470" y="3643723"/>
              <a:chExt cx="6546189" cy="5673049"/>
            </a:xfrm>
          </p:grpSpPr>
          <p:sp>
            <p:nvSpPr>
              <p:cNvPr id="17" name="Rectangle 16">
                <a:extLst>
                  <a:ext uri="{FF2B5EF4-FFF2-40B4-BE49-F238E27FC236}">
                    <a16:creationId xmlns:a16="http://schemas.microsoft.com/office/drawing/2014/main" id="{E85A4F7D-2925-EF48-126B-7E73DBA18B15}"/>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18" name="Picture 4">
                <a:extLst>
                  <a:ext uri="{FF2B5EF4-FFF2-40B4-BE49-F238E27FC236}">
                    <a16:creationId xmlns:a16="http://schemas.microsoft.com/office/drawing/2014/main" id="{D2C5CDDB-0D48-0382-0EAC-8396E5095F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16" name="Rectangle 15">
              <a:extLst>
                <a:ext uri="{FF2B5EF4-FFF2-40B4-BE49-F238E27FC236}">
                  <a16:creationId xmlns:a16="http://schemas.microsoft.com/office/drawing/2014/main" id="{A92906ED-A700-5A26-5D6B-D9C03066AAB6}"/>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Gameplay Screen</a:t>
              </a:r>
              <a:endParaRPr lang="en-US" sz="1800" i="1" dirty="0">
                <a:solidFill>
                  <a:srgbClr val="545454"/>
                </a:solidFill>
                <a:latin typeface="Poppins Light"/>
              </a:endParaRPr>
            </a:p>
          </p:txBody>
        </p:sp>
      </p:grpSp>
      <p:pic>
        <p:nvPicPr>
          <p:cNvPr id="22" name="Picture 21">
            <a:extLst>
              <a:ext uri="{FF2B5EF4-FFF2-40B4-BE49-F238E27FC236}">
                <a16:creationId xmlns:a16="http://schemas.microsoft.com/office/drawing/2014/main" id="{373C4D28-5EA6-DEF6-4A0C-193FE360E21F}"/>
              </a:ext>
            </a:extLst>
          </p:cNvPr>
          <p:cNvPicPr>
            <a:picLocks noChangeAspect="1"/>
          </p:cNvPicPr>
          <p:nvPr/>
        </p:nvPicPr>
        <p:blipFill>
          <a:blip r:embed="rId4"/>
          <a:stretch>
            <a:fillRect/>
          </a:stretch>
        </p:blipFill>
        <p:spPr>
          <a:xfrm>
            <a:off x="11031664" y="6840200"/>
            <a:ext cx="3095538" cy="1741240"/>
          </a:xfrm>
          <a:prstGeom prst="rect">
            <a:avLst/>
          </a:prstGeom>
        </p:spPr>
      </p:pic>
      <p:sp>
        <p:nvSpPr>
          <p:cNvPr id="24" name="Rectangle 23">
            <a:extLst>
              <a:ext uri="{FF2B5EF4-FFF2-40B4-BE49-F238E27FC236}">
                <a16:creationId xmlns:a16="http://schemas.microsoft.com/office/drawing/2014/main" id="{7ECF15AC-7588-8842-B76D-132A047C031A}"/>
              </a:ext>
            </a:extLst>
          </p:cNvPr>
          <p:cNvSpPr/>
          <p:nvPr/>
        </p:nvSpPr>
        <p:spPr>
          <a:xfrm>
            <a:off x="10488494" y="5942031"/>
            <a:ext cx="411480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Is this an apple?</a:t>
            </a:r>
            <a:endParaRPr lang="en-SG" b="1" dirty="0">
              <a:solidFill>
                <a:sysClr val="windowText" lastClr="000000"/>
              </a:solidFill>
            </a:endParaRPr>
          </a:p>
        </p:txBody>
      </p:sp>
      <p:sp>
        <p:nvSpPr>
          <p:cNvPr id="25" name="Rectangle 24">
            <a:extLst>
              <a:ext uri="{FF2B5EF4-FFF2-40B4-BE49-F238E27FC236}">
                <a16:creationId xmlns:a16="http://schemas.microsoft.com/office/drawing/2014/main" id="{6CF6ACDB-73BA-FA7E-2A51-08CE81F485B0}"/>
              </a:ext>
            </a:extLst>
          </p:cNvPr>
          <p:cNvSpPr/>
          <p:nvPr/>
        </p:nvSpPr>
        <p:spPr>
          <a:xfrm>
            <a:off x="10088600" y="4865181"/>
            <a:ext cx="1466694"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Score: 0 </a:t>
            </a:r>
            <a:endParaRPr lang="en-SG" b="1" dirty="0">
              <a:solidFill>
                <a:sysClr val="windowText" lastClr="000000"/>
              </a:solidFill>
            </a:endParaRPr>
          </a:p>
        </p:txBody>
      </p:sp>
      <p:sp>
        <p:nvSpPr>
          <p:cNvPr id="27" name="Rectangle 26">
            <a:extLst>
              <a:ext uri="{FF2B5EF4-FFF2-40B4-BE49-F238E27FC236}">
                <a16:creationId xmlns:a16="http://schemas.microsoft.com/office/drawing/2014/main" id="{2A079016-5723-CEBB-9AAA-934BBBC2D65A}"/>
              </a:ext>
            </a:extLst>
          </p:cNvPr>
          <p:cNvSpPr/>
          <p:nvPr/>
        </p:nvSpPr>
        <p:spPr>
          <a:xfrm>
            <a:off x="13688894" y="4823181"/>
            <a:ext cx="152405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Time: 100</a:t>
            </a:r>
            <a:endParaRPr lang="en-SG" b="1" dirty="0">
              <a:solidFill>
                <a:sysClr val="windowText" lastClr="000000"/>
              </a:solidFill>
            </a:endParaRPr>
          </a:p>
        </p:txBody>
      </p:sp>
    </p:spTree>
    <p:extLst>
      <p:ext uri="{BB962C8B-B14F-4D97-AF65-F5344CB8AC3E}">
        <p14:creationId xmlns:p14="http://schemas.microsoft.com/office/powerpoint/2010/main" val="830818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Shows the outcome of the player's answer.</a:t>
            </a:r>
          </a:p>
          <a:p>
            <a:pPr algn="just">
              <a:lnSpc>
                <a:spcPct val="250000"/>
              </a:lnSpc>
            </a:pPr>
            <a:r>
              <a:rPr lang="en-US" dirty="0">
                <a:solidFill>
                  <a:srgbClr val="545454"/>
                </a:solidFill>
                <a:latin typeface="Poppins Light"/>
              </a:rPr>
              <a:t>Indicates whether the answer was correct or not.</a:t>
            </a:r>
          </a:p>
          <a:p>
            <a:pPr algn="just">
              <a:lnSpc>
                <a:spcPct val="250000"/>
              </a:lnSpc>
            </a:pPr>
            <a:r>
              <a:rPr lang="en-US" dirty="0">
                <a:solidFill>
                  <a:srgbClr val="545454"/>
                </a:solidFill>
                <a:latin typeface="Poppins Light"/>
              </a:rPr>
              <a:t>Presents the label "You scored" and the score.</a:t>
            </a:r>
          </a:p>
          <a:p>
            <a:pPr algn="just">
              <a:lnSpc>
                <a:spcPct val="250000"/>
              </a:lnSpc>
            </a:pPr>
            <a:endParaRPr lang="en-US" dirty="0">
              <a:solidFill>
                <a:srgbClr val="545454"/>
              </a:solidFill>
              <a:latin typeface="Poppins Light"/>
            </a:endParaRP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Result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13</a:t>
            </a:r>
          </a:p>
        </p:txBody>
      </p:sp>
      <p:pic>
        <p:nvPicPr>
          <p:cNvPr id="11" name="Picture 4">
            <a:extLst>
              <a:ext uri="{FF2B5EF4-FFF2-40B4-BE49-F238E27FC236}">
                <a16:creationId xmlns:a16="http://schemas.microsoft.com/office/drawing/2014/main" id="{BDB78805-0CB7-8207-00B4-2BEC8E9C16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F54F269B-15DD-2FCF-F3A2-D28D6D550BA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sp>
        <p:nvSpPr>
          <p:cNvPr id="16" name="Rectangle 15">
            <a:extLst>
              <a:ext uri="{FF2B5EF4-FFF2-40B4-BE49-F238E27FC236}">
                <a16:creationId xmlns:a16="http://schemas.microsoft.com/office/drawing/2014/main" id="{42AAE387-7971-C194-E65B-0D6B988F7578}"/>
              </a:ext>
            </a:extLst>
          </p:cNvPr>
          <p:cNvSpPr/>
          <p:nvPr/>
        </p:nvSpPr>
        <p:spPr>
          <a:xfrm>
            <a:off x="10210800" y="5666020"/>
            <a:ext cx="4953000" cy="33460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 </a:t>
            </a:r>
            <a:endParaRPr lang="en-SG" sz="4400" dirty="0">
              <a:solidFill>
                <a:schemeClr val="tx1"/>
              </a:solidFill>
              <a:latin typeface="Arial Rounded MT Bold" panose="020F0704030504030204" pitchFamily="34" charset="0"/>
            </a:endParaRPr>
          </a:p>
        </p:txBody>
      </p:sp>
      <p:pic>
        <p:nvPicPr>
          <p:cNvPr id="8" name="Picture 7" descr="A screen shot of a computer program&#10;&#10;Description automatically generated">
            <a:extLst>
              <a:ext uri="{FF2B5EF4-FFF2-40B4-BE49-F238E27FC236}">
                <a16:creationId xmlns:a16="http://schemas.microsoft.com/office/drawing/2014/main" id="{1EE8F0F2-B536-FD70-554F-143C21AA4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60000"/>
            <a:ext cx="8280000" cy="5510307"/>
          </a:xfrm>
          <a:prstGeom prst="rect">
            <a:avLst/>
          </a:prstGeom>
        </p:spPr>
      </p:pic>
    </p:spTree>
    <p:extLst>
      <p:ext uri="{BB962C8B-B14F-4D97-AF65-F5344CB8AC3E}">
        <p14:creationId xmlns:p14="http://schemas.microsoft.com/office/powerpoint/2010/main" val="4090468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Declares the winner of the game.</a:t>
            </a:r>
          </a:p>
          <a:p>
            <a:pPr algn="just">
              <a:lnSpc>
                <a:spcPct val="250000"/>
              </a:lnSpc>
            </a:pPr>
            <a:r>
              <a:rPr lang="en-US" dirty="0">
                <a:solidFill>
                  <a:srgbClr val="545454"/>
                </a:solidFill>
                <a:latin typeface="Poppins Light"/>
              </a:rPr>
              <a:t>Displays the label "Winner" along with the winning player or a draw message.</a:t>
            </a:r>
          </a:p>
          <a:p>
            <a:pPr algn="just">
              <a:lnSpc>
                <a:spcPct val="250000"/>
              </a:lnSpc>
            </a:pPr>
            <a:r>
              <a:rPr lang="en-US" dirty="0">
                <a:solidFill>
                  <a:srgbClr val="545454"/>
                </a:solidFill>
                <a:latin typeface="Poppins Light"/>
              </a:rPr>
              <a:t>Celebrates the victor of the quiz.</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Winner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14</a:t>
            </a:r>
          </a:p>
        </p:txBody>
      </p:sp>
      <p:pic>
        <p:nvPicPr>
          <p:cNvPr id="8" name="Picture 4">
            <a:extLst>
              <a:ext uri="{FF2B5EF4-FFF2-40B4-BE49-F238E27FC236}">
                <a16:creationId xmlns:a16="http://schemas.microsoft.com/office/drawing/2014/main" id="{1ED5955D-4213-8A32-570F-9846F66BB6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C5ABD7D-A233-7113-D5D7-9A62C6E8C2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sp>
        <p:nvSpPr>
          <p:cNvPr id="15" name="Rectangle 14">
            <a:extLst>
              <a:ext uri="{FF2B5EF4-FFF2-40B4-BE49-F238E27FC236}">
                <a16:creationId xmlns:a16="http://schemas.microsoft.com/office/drawing/2014/main" id="{C54E8D71-D65B-7C36-E449-481D6BAAD2B0}"/>
              </a:ext>
            </a:extLst>
          </p:cNvPr>
          <p:cNvSpPr/>
          <p:nvPr/>
        </p:nvSpPr>
        <p:spPr>
          <a:xfrm>
            <a:off x="10210800" y="5493090"/>
            <a:ext cx="4877298" cy="33724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BBD7775A-25C6-A4A1-9324-0E60518DA10D}"/>
              </a:ext>
            </a:extLst>
          </p:cNvPr>
          <p:cNvPicPr>
            <a:picLocks noChangeAspect="1"/>
          </p:cNvPicPr>
          <p:nvPr/>
        </p:nvPicPr>
        <p:blipFill>
          <a:blip r:embed="rId4"/>
          <a:stretch>
            <a:fillRect/>
          </a:stretch>
        </p:blipFill>
        <p:spPr>
          <a:xfrm>
            <a:off x="360000" y="360000"/>
            <a:ext cx="8280000" cy="6770992"/>
          </a:xfrm>
          <a:prstGeom prst="rect">
            <a:avLst/>
          </a:prstGeom>
        </p:spPr>
      </p:pic>
    </p:spTree>
    <p:extLst>
      <p:ext uri="{BB962C8B-B14F-4D97-AF65-F5344CB8AC3E}">
        <p14:creationId xmlns:p14="http://schemas.microsoft.com/office/powerpoint/2010/main" val="2681283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C61300-C6B4-AA09-57D1-2071D09AE6F3}"/>
              </a:ext>
            </a:extLst>
          </p:cNvPr>
          <p:cNvSpPr/>
          <p:nvPr/>
        </p:nvSpPr>
        <p:spPr>
          <a:xfrm>
            <a:off x="413166" y="1243474"/>
            <a:ext cx="15699223" cy="8624426"/>
          </a:xfrm>
          <a:prstGeom prst="rect">
            <a:avLst/>
          </a:prstGeom>
          <a:solidFill>
            <a:srgbClr val="1D7151">
              <a:alpha val="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wrap="square" lIns="0" tIns="0" rIns="0" bIns="0" rtlCol="0" anchor="t">
            <a:spAutoFit/>
          </a:bodyPr>
          <a:lstStyle/>
          <a:p>
            <a:pPr algn="ctr">
              <a:lnSpc>
                <a:spcPts val="3919"/>
              </a:lnSpc>
            </a:pPr>
            <a:r>
              <a:rPr lang="en-US" sz="2799" dirty="0">
                <a:solidFill>
                  <a:srgbClr val="F2EDDB"/>
                </a:solidFill>
                <a:latin typeface="Poppins Light"/>
              </a:rPr>
              <a:t>2</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32" name="TextBox 6">
            <a:extLst>
              <a:ext uri="{FF2B5EF4-FFF2-40B4-BE49-F238E27FC236}">
                <a16:creationId xmlns:a16="http://schemas.microsoft.com/office/drawing/2014/main" id="{744F12C0-BE9C-B193-08CD-AE49C8AA18D7}"/>
              </a:ext>
            </a:extLst>
          </p:cNvPr>
          <p:cNvSpPr txBox="1"/>
          <p:nvPr/>
        </p:nvSpPr>
        <p:spPr>
          <a:xfrm>
            <a:off x="685800" y="1676865"/>
            <a:ext cx="15223489" cy="7328673"/>
          </a:xfrm>
          <a:prstGeom prst="rect">
            <a:avLst/>
          </a:prstGeom>
          <a:noFill/>
        </p:spPr>
        <p:txBody>
          <a:bodyPr wrap="square" lIns="0" tIns="0" rIns="0" bIns="0" rtlCol="0" anchor="t">
            <a:spAutoFit/>
          </a:bodyPr>
          <a:lstStyle/>
          <a:p>
            <a:pPr algn="just">
              <a:lnSpc>
                <a:spcPts val="3600"/>
              </a:lnSpc>
            </a:pPr>
            <a:r>
              <a:rPr lang="en-US" sz="1600" dirty="0">
                <a:solidFill>
                  <a:srgbClr val="545454"/>
                </a:solidFill>
                <a:latin typeface="Poppins Light"/>
              </a:rPr>
              <a:t>(Motivation) Good morning, everyone. My name is [Your Name], and today I'm excited to present my amazing project I've developed using Pygame. The motivation behind this project was to create an interactive and educational game that sparks curiosity and helps children learn about different fruits in a fun and engaging way.</a:t>
            </a:r>
          </a:p>
          <a:p>
            <a:pPr algn="just">
              <a:lnSpc>
                <a:spcPts val="3600"/>
              </a:lnSpc>
            </a:pPr>
            <a:endParaRPr lang="en-US" sz="1600" dirty="0">
              <a:solidFill>
                <a:srgbClr val="545454"/>
              </a:solidFill>
              <a:latin typeface="Poppins Light"/>
            </a:endParaRPr>
          </a:p>
          <a:p>
            <a:pPr algn="just">
              <a:lnSpc>
                <a:spcPts val="3600"/>
              </a:lnSpc>
            </a:pPr>
            <a:r>
              <a:rPr lang="en-US" sz="1600" dirty="0">
                <a:solidFill>
                  <a:srgbClr val="545454"/>
                </a:solidFill>
                <a:latin typeface="Poppins Light"/>
              </a:rPr>
              <a:t>(Define Problem) My problem statement is to design a game that tests kids' reactions and ability to identify various fruits quickly. The aim is to create an enjoyable learning experience that enhances their knowledge of fruits while also sharpening their cognitive skills.</a:t>
            </a:r>
          </a:p>
          <a:p>
            <a:pPr algn="just">
              <a:lnSpc>
                <a:spcPts val="3600"/>
              </a:lnSpc>
            </a:pPr>
            <a:endParaRPr lang="en-US" sz="1600" dirty="0">
              <a:solidFill>
                <a:srgbClr val="545454"/>
              </a:solidFill>
              <a:latin typeface="Poppins Light"/>
            </a:endParaRPr>
          </a:p>
          <a:p>
            <a:pPr algn="just">
              <a:lnSpc>
                <a:spcPts val="3600"/>
              </a:lnSpc>
            </a:pPr>
            <a:r>
              <a:rPr lang="en-US" sz="1600" dirty="0">
                <a:solidFill>
                  <a:srgbClr val="545454"/>
                </a:solidFill>
                <a:latin typeface="Poppins Light"/>
              </a:rPr>
              <a:t>(Ideate Approach) To address this challenge, I ideated a concept where colorful images of fruits would appear randomly on the screen. The goal is for the players to identify each fruit as quickly as possible, promoting swift thinking and visual recognition. To add an extra layer of excitement, I incorporated a scoring system that rewards accuracy and speed.</a:t>
            </a:r>
          </a:p>
          <a:p>
            <a:pPr algn="just">
              <a:lnSpc>
                <a:spcPts val="3600"/>
              </a:lnSpc>
            </a:pPr>
            <a:endParaRPr lang="en-US" sz="1600" dirty="0">
              <a:solidFill>
                <a:srgbClr val="545454"/>
              </a:solidFill>
              <a:latin typeface="Poppins Light"/>
            </a:endParaRPr>
          </a:p>
          <a:p>
            <a:pPr algn="just">
              <a:lnSpc>
                <a:spcPts val="3600"/>
              </a:lnSpc>
            </a:pPr>
            <a:r>
              <a:rPr lang="en-US" sz="1600" dirty="0">
                <a:solidFill>
                  <a:srgbClr val="545454"/>
                </a:solidFill>
                <a:latin typeface="Poppins Light"/>
              </a:rPr>
              <a:t>(Create Solution) Leveraging the Pygame library, I implemented the solution, which consists of a dynamic spawning mechanism for fruit images and a responsive user interface. Each correct identification earns points, while a timer adds an element of urgency. If the player successfully identifies a certain number of fruits within the given time or achieves a high score, they progress to the next level. The game also includes a defined game over condition to provide feedback and encourage </a:t>
            </a:r>
            <a:r>
              <a:rPr lang="en-US" sz="1600" dirty="0" err="1">
                <a:solidFill>
                  <a:srgbClr val="545454"/>
                </a:solidFill>
                <a:latin typeface="Poppins Light"/>
              </a:rPr>
              <a:t>replayability</a:t>
            </a:r>
            <a:r>
              <a:rPr lang="en-US" sz="1600" dirty="0">
                <a:solidFill>
                  <a:srgbClr val="545454"/>
                </a:solidFill>
                <a:latin typeface="Poppins Light"/>
              </a:rPr>
              <a:t>. The result is a functional and visually appealing game that aligns with the initial goal of providing an enjoyable learning experience for children.</a:t>
            </a:r>
          </a:p>
        </p:txBody>
      </p:sp>
      <p:sp>
        <p:nvSpPr>
          <p:cNvPr id="2" name="TextBox 8">
            <a:extLst>
              <a:ext uri="{FF2B5EF4-FFF2-40B4-BE49-F238E27FC236}">
                <a16:creationId xmlns:a16="http://schemas.microsoft.com/office/drawing/2014/main" id="{5FB31405-7FFD-A802-616C-BEAD6ED6ED9B}"/>
              </a:ext>
            </a:extLst>
          </p:cNvPr>
          <p:cNvSpPr txBox="1"/>
          <p:nvPr/>
        </p:nvSpPr>
        <p:spPr>
          <a:xfrm>
            <a:off x="685800" y="562761"/>
            <a:ext cx="6950569" cy="679450"/>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What I’ve accomplished</a:t>
            </a:r>
          </a:p>
        </p:txBody>
      </p:sp>
    </p:spTree>
    <p:extLst>
      <p:ext uri="{BB962C8B-B14F-4D97-AF65-F5344CB8AC3E}">
        <p14:creationId xmlns:p14="http://schemas.microsoft.com/office/powerpoint/2010/main" val="962176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3</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Process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28" name="Group 27">
            <a:extLst>
              <a:ext uri="{FF2B5EF4-FFF2-40B4-BE49-F238E27FC236}">
                <a16:creationId xmlns:a16="http://schemas.microsoft.com/office/drawing/2014/main" id="{12B3738D-1B4F-17BA-0801-679F85253638}"/>
              </a:ext>
            </a:extLst>
          </p:cNvPr>
          <p:cNvGrpSpPr/>
          <p:nvPr/>
        </p:nvGrpSpPr>
        <p:grpSpPr>
          <a:xfrm>
            <a:off x="3754028" y="2628899"/>
            <a:ext cx="11418256" cy="1981201"/>
            <a:chOff x="3754028" y="2628899"/>
            <a:chExt cx="11418256" cy="1981201"/>
          </a:xfrm>
          <a:solidFill>
            <a:srgbClr val="604A7B">
              <a:alpha val="70000"/>
            </a:srgbClr>
          </a:solidFill>
        </p:grpSpPr>
        <p:sp>
          <p:nvSpPr>
            <p:cNvPr id="21" name="Rectangle 20">
              <a:extLst>
                <a:ext uri="{FF2B5EF4-FFF2-40B4-BE49-F238E27FC236}">
                  <a16:creationId xmlns:a16="http://schemas.microsoft.com/office/drawing/2014/main" id="{EF17FC96-E64E-9B18-BD9B-655B0CA60147}"/>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Create an interactive game to test kids' reactions in identifying fruits.</a:t>
              </a:r>
            </a:p>
          </p:txBody>
        </p:sp>
        <p:sp>
          <p:nvSpPr>
            <p:cNvPr id="25" name="Rectangle 24">
              <a:extLst>
                <a:ext uri="{FF2B5EF4-FFF2-40B4-BE49-F238E27FC236}">
                  <a16:creationId xmlns:a16="http://schemas.microsoft.com/office/drawing/2014/main" id="{CA9E6959-DB31-27FB-18F0-5BCF3B5477D4}"/>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9" name="Group 28">
            <a:extLst>
              <a:ext uri="{FF2B5EF4-FFF2-40B4-BE49-F238E27FC236}">
                <a16:creationId xmlns:a16="http://schemas.microsoft.com/office/drawing/2014/main" id="{3518936A-2E43-4B15-E9F0-EB43BAB97396}"/>
              </a:ext>
            </a:extLst>
          </p:cNvPr>
          <p:cNvGrpSpPr/>
          <p:nvPr/>
        </p:nvGrpSpPr>
        <p:grpSpPr>
          <a:xfrm>
            <a:off x="3754028" y="4838700"/>
            <a:ext cx="11418256" cy="1981201"/>
            <a:chOff x="3754028" y="4838700"/>
            <a:chExt cx="11418256" cy="1981201"/>
          </a:xfrm>
          <a:solidFill>
            <a:srgbClr val="604A7B">
              <a:alpha val="70000"/>
            </a:srgbClr>
          </a:solidFill>
        </p:grpSpPr>
        <p:sp>
          <p:nvSpPr>
            <p:cNvPr id="22" name="Rectangle 21">
              <a:extLst>
                <a:ext uri="{FF2B5EF4-FFF2-40B4-BE49-F238E27FC236}">
                  <a16:creationId xmlns:a16="http://schemas.microsoft.com/office/drawing/2014/main" id="{DCFEBD6E-EA08-03F3-EDE2-3F8AC7400CFB}"/>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Develop a concept where colorful fruits pop up on the screen, and the player must quickly click on the correct fruit. Utilize Pygame for graphics and event handling.</a:t>
              </a:r>
            </a:p>
          </p:txBody>
        </p:sp>
        <p:sp>
          <p:nvSpPr>
            <p:cNvPr id="26" name="Rectangle 25">
              <a:extLst>
                <a:ext uri="{FF2B5EF4-FFF2-40B4-BE49-F238E27FC236}">
                  <a16:creationId xmlns:a16="http://schemas.microsoft.com/office/drawing/2014/main" id="{9411D623-17FB-ABA3-B598-A3C16407FDDF}"/>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33" name="Group 32">
            <a:extLst>
              <a:ext uri="{FF2B5EF4-FFF2-40B4-BE49-F238E27FC236}">
                <a16:creationId xmlns:a16="http://schemas.microsoft.com/office/drawing/2014/main" id="{F7A83B73-C250-DBE1-CF40-58B6A6712CCE}"/>
              </a:ext>
            </a:extLst>
          </p:cNvPr>
          <p:cNvGrpSpPr/>
          <p:nvPr/>
        </p:nvGrpSpPr>
        <p:grpSpPr>
          <a:xfrm>
            <a:off x="3754028" y="7048499"/>
            <a:ext cx="11418256" cy="1981203"/>
            <a:chOff x="3754028" y="7048499"/>
            <a:chExt cx="11418256" cy="1981203"/>
          </a:xfrm>
          <a:solidFill>
            <a:srgbClr val="604A7B">
              <a:alpha val="70000"/>
            </a:srgbClr>
          </a:solidFill>
        </p:grpSpPr>
        <p:sp>
          <p:nvSpPr>
            <p:cNvPr id="23" name="Rectangle 22">
              <a:extLst>
                <a:ext uri="{FF2B5EF4-FFF2-40B4-BE49-F238E27FC236}">
                  <a16:creationId xmlns:a16="http://schemas.microsoft.com/office/drawing/2014/main" id="{2F9DF2C8-0EF3-A3C7-C1DB-B0FFB458961F}"/>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Using Pygame, the solution involves a main game loop where random fruits appear on the screen, and the player earns points for correctly clicking on them within a time limit. Implement a scoring system and progressively increase difficulty by speeding up fruit appearances.</a:t>
              </a:r>
              <a:endParaRPr lang="en-GB" sz="2000" b="1" dirty="0">
                <a:solidFill>
                  <a:schemeClr val="bg1"/>
                </a:solidFill>
                <a:latin typeface="Poppins Light" panose="00000400000000000000" pitchFamily="2" charset="0"/>
                <a:cs typeface="Poppins Light" panose="00000400000000000000" pitchFamily="2" charset="0"/>
              </a:endParaRPr>
            </a:p>
          </p:txBody>
        </p:sp>
        <p:sp>
          <p:nvSpPr>
            <p:cNvPr id="27" name="Rectangle 26">
              <a:extLst>
                <a:ext uri="{FF2B5EF4-FFF2-40B4-BE49-F238E27FC236}">
                  <a16:creationId xmlns:a16="http://schemas.microsoft.com/office/drawing/2014/main" id="{441F0FD2-F330-CA57-949A-A027472BDC9F}"/>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18" name="Rectangle 17">
            <a:extLst>
              <a:ext uri="{FF2B5EF4-FFF2-40B4-BE49-F238E27FC236}">
                <a16:creationId xmlns:a16="http://schemas.microsoft.com/office/drawing/2014/main" id="{157D6DD6-7128-D304-A08C-6F5916E7B2EB}"/>
              </a:ext>
            </a:extLst>
          </p:cNvPr>
          <p:cNvSpPr/>
          <p:nvPr/>
        </p:nvSpPr>
        <p:spPr>
          <a:xfrm>
            <a:off x="2133600" y="3002970"/>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Define Problem</a:t>
            </a:r>
          </a:p>
        </p:txBody>
      </p:sp>
      <p:sp>
        <p:nvSpPr>
          <p:cNvPr id="19" name="Rectangle 18">
            <a:extLst>
              <a:ext uri="{FF2B5EF4-FFF2-40B4-BE49-F238E27FC236}">
                <a16:creationId xmlns:a16="http://schemas.microsoft.com/office/drawing/2014/main" id="{A6854822-CF5B-4492-0BB3-6D8162C194D0}"/>
              </a:ext>
            </a:extLst>
          </p:cNvPr>
          <p:cNvSpPr/>
          <p:nvPr/>
        </p:nvSpPr>
        <p:spPr>
          <a:xfrm>
            <a:off x="2153728" y="5344221"/>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Ideate Approach</a:t>
            </a:r>
          </a:p>
        </p:txBody>
      </p:sp>
      <p:sp>
        <p:nvSpPr>
          <p:cNvPr id="20" name="Rectangle 19">
            <a:extLst>
              <a:ext uri="{FF2B5EF4-FFF2-40B4-BE49-F238E27FC236}">
                <a16:creationId xmlns:a16="http://schemas.microsoft.com/office/drawing/2014/main" id="{E846C96F-F264-25B0-EE8E-0DA63691E6E0}"/>
              </a:ext>
            </a:extLst>
          </p:cNvPr>
          <p:cNvSpPr/>
          <p:nvPr/>
        </p:nvSpPr>
        <p:spPr>
          <a:xfrm>
            <a:off x="2174834" y="7527800"/>
            <a:ext cx="2264216" cy="1017960"/>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Create </a:t>
            </a:r>
          </a:p>
          <a:p>
            <a:pPr algn="ctr"/>
            <a:r>
              <a:rPr lang="en-GB" sz="2000" dirty="0">
                <a:solidFill>
                  <a:schemeClr val="bg1"/>
                </a:solidFill>
                <a:latin typeface="Poppins Light" panose="00000400000000000000" pitchFamily="2" charset="0"/>
                <a:cs typeface="Poppins Light" panose="00000400000000000000" pitchFamily="2" charset="0"/>
              </a:rPr>
              <a:t>Solution</a:t>
            </a:r>
          </a:p>
        </p:txBody>
      </p:sp>
    </p:spTree>
    <p:extLst>
      <p:ext uri="{BB962C8B-B14F-4D97-AF65-F5344CB8AC3E}">
        <p14:creationId xmlns:p14="http://schemas.microsoft.com/office/powerpoint/2010/main" val="137012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4</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State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2" name="Rectangle 1">
            <a:extLst>
              <a:ext uri="{FF2B5EF4-FFF2-40B4-BE49-F238E27FC236}">
                <a16:creationId xmlns:a16="http://schemas.microsoft.com/office/drawing/2014/main" id="{2A7B4C27-EC0F-71AE-F8FF-B543499B8316}"/>
              </a:ext>
            </a:extLst>
          </p:cNvPr>
          <p:cNvSpPr/>
          <p:nvPr/>
        </p:nvSpPr>
        <p:spPr>
          <a:xfrm>
            <a:off x="10972800" y="8825865"/>
            <a:ext cx="3810000" cy="838200"/>
          </a:xfrm>
          <a:prstGeom prst="rect">
            <a:avLst/>
          </a:prstGeom>
          <a:solidFill>
            <a:srgbClr val="1D7151">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Winner</a:t>
            </a:r>
          </a:p>
        </p:txBody>
      </p:sp>
      <p:sp>
        <p:nvSpPr>
          <p:cNvPr id="6" name="Rectangle 5">
            <a:extLst>
              <a:ext uri="{FF2B5EF4-FFF2-40B4-BE49-F238E27FC236}">
                <a16:creationId xmlns:a16="http://schemas.microsoft.com/office/drawing/2014/main" id="{D542EAE7-2B05-AA65-3B2D-46927F2EA4AF}"/>
              </a:ext>
            </a:extLst>
          </p:cNvPr>
          <p:cNvSpPr/>
          <p:nvPr/>
        </p:nvSpPr>
        <p:spPr>
          <a:xfrm>
            <a:off x="10972800" y="7534702"/>
            <a:ext cx="3810000" cy="838200"/>
          </a:xfrm>
          <a:prstGeom prst="rect">
            <a:avLst/>
          </a:prstGeom>
          <a:solidFill>
            <a:srgbClr val="1D7151">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Result</a:t>
            </a:r>
          </a:p>
        </p:txBody>
      </p:sp>
      <p:sp>
        <p:nvSpPr>
          <p:cNvPr id="7" name="Rectangle 6">
            <a:extLst>
              <a:ext uri="{FF2B5EF4-FFF2-40B4-BE49-F238E27FC236}">
                <a16:creationId xmlns:a16="http://schemas.microsoft.com/office/drawing/2014/main" id="{830C9274-67C6-CC25-A08F-A7DC000C308A}"/>
              </a:ext>
            </a:extLst>
          </p:cNvPr>
          <p:cNvSpPr/>
          <p:nvPr/>
        </p:nvSpPr>
        <p:spPr>
          <a:xfrm>
            <a:off x="10972799" y="4952373"/>
            <a:ext cx="3810000" cy="2096127"/>
          </a:xfrm>
          <a:prstGeom prst="rect">
            <a:avLst/>
          </a:prstGeom>
          <a:solidFill>
            <a:srgbClr val="1D715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Gameplay</a:t>
            </a:r>
          </a:p>
        </p:txBody>
      </p:sp>
      <p:sp>
        <p:nvSpPr>
          <p:cNvPr id="11" name="Rectangle 10">
            <a:extLst>
              <a:ext uri="{FF2B5EF4-FFF2-40B4-BE49-F238E27FC236}">
                <a16:creationId xmlns:a16="http://schemas.microsoft.com/office/drawing/2014/main" id="{4EF13C55-B218-0176-807D-B6EF6D1DAABB}"/>
              </a:ext>
            </a:extLst>
          </p:cNvPr>
          <p:cNvSpPr/>
          <p:nvPr/>
        </p:nvSpPr>
        <p:spPr>
          <a:xfrm>
            <a:off x="10972799" y="3610441"/>
            <a:ext cx="3810000" cy="838200"/>
          </a:xfrm>
          <a:prstGeom prst="rect">
            <a:avLst/>
          </a:prstGeom>
          <a:solidFill>
            <a:srgbClr val="1D71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Ready</a:t>
            </a:r>
          </a:p>
        </p:txBody>
      </p:sp>
      <p:sp>
        <p:nvSpPr>
          <p:cNvPr id="12" name="Rectangle 11">
            <a:extLst>
              <a:ext uri="{FF2B5EF4-FFF2-40B4-BE49-F238E27FC236}">
                <a16:creationId xmlns:a16="http://schemas.microsoft.com/office/drawing/2014/main" id="{03ADC422-855A-1E86-41BA-B5DAFDF26E31}"/>
              </a:ext>
            </a:extLst>
          </p:cNvPr>
          <p:cNvSpPr/>
          <p:nvPr/>
        </p:nvSpPr>
        <p:spPr>
          <a:xfrm>
            <a:off x="10972800" y="2370046"/>
            <a:ext cx="3810000" cy="838200"/>
          </a:xfrm>
          <a:prstGeom prst="rect">
            <a:avLst/>
          </a:prstGeom>
          <a:solidFill>
            <a:srgbClr val="1D715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Scoreboard</a:t>
            </a:r>
          </a:p>
        </p:txBody>
      </p:sp>
      <p:cxnSp>
        <p:nvCxnSpPr>
          <p:cNvPr id="17" name="Straight Arrow Connector 16">
            <a:extLst>
              <a:ext uri="{FF2B5EF4-FFF2-40B4-BE49-F238E27FC236}">
                <a16:creationId xmlns:a16="http://schemas.microsoft.com/office/drawing/2014/main" id="{8A32EC23-BC43-CE7A-04AA-2A242026421B}"/>
              </a:ext>
            </a:extLst>
          </p:cNvPr>
          <p:cNvCxnSpPr>
            <a:stCxn id="12" idx="2"/>
            <a:endCxn id="11" idx="0"/>
          </p:cNvCxnSpPr>
          <p:nvPr/>
        </p:nvCxnSpPr>
        <p:spPr>
          <a:xfrm flipH="1">
            <a:off x="12877799" y="3208246"/>
            <a:ext cx="1" cy="4021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1E8541-6557-F842-5CF5-916C83507A52}"/>
              </a:ext>
            </a:extLst>
          </p:cNvPr>
          <p:cNvCxnSpPr>
            <a:cxnSpLocks/>
            <a:stCxn id="11" idx="2"/>
          </p:cNvCxnSpPr>
          <p:nvPr/>
        </p:nvCxnSpPr>
        <p:spPr>
          <a:xfrm>
            <a:off x="12877799" y="4448641"/>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F4E9BDF-2257-9342-9564-D2685C2ACC14}"/>
              </a:ext>
            </a:extLst>
          </p:cNvPr>
          <p:cNvCxnSpPr>
            <a:cxnSpLocks/>
            <a:stCxn id="7" idx="2"/>
            <a:endCxn id="6" idx="0"/>
          </p:cNvCxnSpPr>
          <p:nvPr/>
        </p:nvCxnSpPr>
        <p:spPr>
          <a:xfrm>
            <a:off x="12877799" y="7048500"/>
            <a:ext cx="1" cy="4862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0D8108-8530-3B01-5D78-F202F5B3A3DD}"/>
              </a:ext>
            </a:extLst>
          </p:cNvPr>
          <p:cNvCxnSpPr>
            <a:cxnSpLocks/>
            <a:stCxn id="6" idx="2"/>
            <a:endCxn id="2" idx="0"/>
          </p:cNvCxnSpPr>
          <p:nvPr/>
        </p:nvCxnSpPr>
        <p:spPr>
          <a:xfrm>
            <a:off x="12877800" y="8372902"/>
            <a:ext cx="0" cy="4529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CBEC695-9187-DBD3-8F8F-13343C6C1CBE}"/>
              </a:ext>
            </a:extLst>
          </p:cNvPr>
          <p:cNvCxnSpPr>
            <a:stCxn id="6" idx="1"/>
            <a:endCxn id="12" idx="1"/>
          </p:cNvCxnSpPr>
          <p:nvPr/>
        </p:nvCxnSpPr>
        <p:spPr>
          <a:xfrm rot="10800000">
            <a:off x="10972800" y="2789146"/>
            <a:ext cx="12700" cy="5164656"/>
          </a:xfrm>
          <a:prstGeom prst="bentConnector3">
            <a:avLst>
              <a:gd name="adj1" fmla="val 777735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D6763F39-0C57-AD68-854C-B7617F144AF8}"/>
              </a:ext>
            </a:extLst>
          </p:cNvPr>
          <p:cNvGrpSpPr/>
          <p:nvPr/>
        </p:nvGrpSpPr>
        <p:grpSpPr>
          <a:xfrm>
            <a:off x="810965" y="3239024"/>
            <a:ext cx="7845004" cy="5595633"/>
            <a:chOff x="11810999" y="1742377"/>
            <a:chExt cx="5361236" cy="6597437"/>
          </a:xfrm>
        </p:grpSpPr>
        <p:sp>
          <p:nvSpPr>
            <p:cNvPr id="34" name="Rectangle 33">
              <a:extLst>
                <a:ext uri="{FF2B5EF4-FFF2-40B4-BE49-F238E27FC236}">
                  <a16:creationId xmlns:a16="http://schemas.microsoft.com/office/drawing/2014/main" id="{0BD52430-C460-1BA9-6167-191CAF63FEDC}"/>
                </a:ext>
              </a:extLst>
            </p:cNvPr>
            <p:cNvSpPr/>
            <p:nvPr/>
          </p:nvSpPr>
          <p:spPr>
            <a:xfrm>
              <a:off x="11810999" y="1742377"/>
              <a:ext cx="4749984"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lnSpc>
                  <a:spcPct val="150000"/>
                </a:lnSpc>
                <a:tabLst>
                  <a:tab pos="4759325" algn="l"/>
                </a:tabLst>
              </a:pPr>
              <a:r>
                <a:rPr lang="en-US" sz="2000" dirty="0">
                  <a:solidFill>
                    <a:schemeClr val="bg1"/>
                  </a:solidFill>
                  <a:latin typeface="Poppins Light" panose="00000400000000000000" pitchFamily="2" charset="0"/>
                  <a:cs typeface="Poppins Light" panose="00000400000000000000" pitchFamily="2" charset="0"/>
                </a:rPr>
                <a:t>This flowchart shows how the transition between the different states. For instance, after seeing the scoreboard, players can choose to start their game and it will naturally move from ready to question to answer for the player to write an answer. Results will be shown immediately. A final winner screen will show who won the game.</a:t>
              </a:r>
            </a:p>
          </p:txBody>
        </p:sp>
        <p:sp>
          <p:nvSpPr>
            <p:cNvPr id="35" name="Rectangle 34">
              <a:extLst>
                <a:ext uri="{FF2B5EF4-FFF2-40B4-BE49-F238E27FC236}">
                  <a16:creationId xmlns:a16="http://schemas.microsoft.com/office/drawing/2014/main" id="{A15DA8B2-9FDB-7085-FB5D-50D46F48DD30}"/>
                </a:ext>
              </a:extLst>
            </p:cNvPr>
            <p:cNvSpPr/>
            <p:nvPr/>
          </p:nvSpPr>
          <p:spPr>
            <a:xfrm>
              <a:off x="16560983" y="1742377"/>
              <a:ext cx="611252"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endParaRPr lang="en-US" sz="2000" dirty="0">
                <a:solidFill>
                  <a:schemeClr val="bg1"/>
                </a:solidFill>
                <a:latin typeface="Poppins Light" panose="00000400000000000000" pitchFamily="2" charset="0"/>
                <a:cs typeface="Poppins Light" panose="00000400000000000000" pitchFamily="2" charset="0"/>
              </a:endParaRPr>
            </a:p>
          </p:txBody>
        </p:sp>
      </p:grpSp>
    </p:spTree>
    <p:extLst>
      <p:ext uri="{BB962C8B-B14F-4D97-AF65-F5344CB8AC3E}">
        <p14:creationId xmlns:p14="http://schemas.microsoft.com/office/powerpoint/2010/main" val="953384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5</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Python Concept</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19" name="Group 18">
            <a:extLst>
              <a:ext uri="{FF2B5EF4-FFF2-40B4-BE49-F238E27FC236}">
                <a16:creationId xmlns:a16="http://schemas.microsoft.com/office/drawing/2014/main" id="{9CF0F045-03DA-2430-91E7-A302CEBBE5BF}"/>
              </a:ext>
            </a:extLst>
          </p:cNvPr>
          <p:cNvGrpSpPr/>
          <p:nvPr/>
        </p:nvGrpSpPr>
        <p:grpSpPr>
          <a:xfrm>
            <a:off x="3754028" y="2628899"/>
            <a:ext cx="11418256" cy="1981201"/>
            <a:chOff x="3754028" y="2628899"/>
            <a:chExt cx="11418256" cy="1981201"/>
          </a:xfrm>
          <a:solidFill>
            <a:schemeClr val="accent2">
              <a:lumMod val="60000"/>
              <a:lumOff val="40000"/>
            </a:schemeClr>
          </a:solidFill>
        </p:grpSpPr>
        <p:sp>
          <p:nvSpPr>
            <p:cNvPr id="20" name="Rectangle 19">
              <a:extLst>
                <a:ext uri="{FF2B5EF4-FFF2-40B4-BE49-F238E27FC236}">
                  <a16:creationId xmlns:a16="http://schemas.microsoft.com/office/drawing/2014/main" id="{B5F6F38A-4E15-A8C3-BE78-8C6EE1C21480}"/>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Pygame is a set of Python modules designed for writing video games. It provides functionality for creating windows, handling events like key presses, and drawing graphics on the screen.</a:t>
              </a:r>
            </a:p>
          </p:txBody>
        </p:sp>
        <p:sp>
          <p:nvSpPr>
            <p:cNvPr id="22" name="Rectangle 21">
              <a:extLst>
                <a:ext uri="{FF2B5EF4-FFF2-40B4-BE49-F238E27FC236}">
                  <a16:creationId xmlns:a16="http://schemas.microsoft.com/office/drawing/2014/main" id="{85D9D111-282F-197B-1483-4966FC3D15E0}"/>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3" name="Group 22">
            <a:extLst>
              <a:ext uri="{FF2B5EF4-FFF2-40B4-BE49-F238E27FC236}">
                <a16:creationId xmlns:a16="http://schemas.microsoft.com/office/drawing/2014/main" id="{2FB74856-3A28-1EE7-4158-E47643CBDB93}"/>
              </a:ext>
            </a:extLst>
          </p:cNvPr>
          <p:cNvGrpSpPr/>
          <p:nvPr/>
        </p:nvGrpSpPr>
        <p:grpSpPr>
          <a:xfrm>
            <a:off x="3754028" y="4838700"/>
            <a:ext cx="11418256" cy="1981201"/>
            <a:chOff x="3754028" y="4838700"/>
            <a:chExt cx="11418256" cy="1981201"/>
          </a:xfrm>
          <a:solidFill>
            <a:schemeClr val="accent2">
              <a:lumMod val="60000"/>
              <a:lumOff val="40000"/>
            </a:schemeClr>
          </a:solidFill>
        </p:grpSpPr>
        <p:sp>
          <p:nvSpPr>
            <p:cNvPr id="25" name="Rectangle 24">
              <a:extLst>
                <a:ext uri="{FF2B5EF4-FFF2-40B4-BE49-F238E27FC236}">
                  <a16:creationId xmlns:a16="http://schemas.microsoft.com/office/drawing/2014/main" id="{291BF6BE-F0A0-C5B7-9F7B-4D0CC8C858F2}"/>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Random library provides functions for generating random numbers. This can be useful for scenarios where randomness is required, such as selecting questions or shuffling elements in a game.</a:t>
              </a:r>
            </a:p>
          </p:txBody>
        </p:sp>
        <p:sp>
          <p:nvSpPr>
            <p:cNvPr id="26" name="Rectangle 25">
              <a:extLst>
                <a:ext uri="{FF2B5EF4-FFF2-40B4-BE49-F238E27FC236}">
                  <a16:creationId xmlns:a16="http://schemas.microsoft.com/office/drawing/2014/main" id="{55910FA4-629C-0AC8-9D3C-5B7EB8A405E0}"/>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28" name="Group 27">
            <a:extLst>
              <a:ext uri="{FF2B5EF4-FFF2-40B4-BE49-F238E27FC236}">
                <a16:creationId xmlns:a16="http://schemas.microsoft.com/office/drawing/2014/main" id="{453073CF-68A4-A7E0-6D93-2D1075C8BB81}"/>
              </a:ext>
            </a:extLst>
          </p:cNvPr>
          <p:cNvGrpSpPr/>
          <p:nvPr/>
        </p:nvGrpSpPr>
        <p:grpSpPr>
          <a:xfrm>
            <a:off x="3754028" y="7048499"/>
            <a:ext cx="11418256" cy="1981203"/>
            <a:chOff x="3754028" y="7048499"/>
            <a:chExt cx="11418256" cy="1981203"/>
          </a:xfrm>
          <a:solidFill>
            <a:schemeClr val="accent2">
              <a:lumMod val="60000"/>
              <a:lumOff val="40000"/>
            </a:schemeClr>
          </a:solidFill>
        </p:grpSpPr>
        <p:sp>
          <p:nvSpPr>
            <p:cNvPr id="29" name="Rectangle 28">
              <a:extLst>
                <a:ext uri="{FF2B5EF4-FFF2-40B4-BE49-F238E27FC236}">
                  <a16:creationId xmlns:a16="http://schemas.microsoft.com/office/drawing/2014/main" id="{C45BCBB4-0463-D219-7ACF-E10FFD983E65}"/>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err="1">
                  <a:solidFill>
                    <a:schemeClr val="bg1"/>
                  </a:solidFill>
                  <a:latin typeface="Poppins Light" panose="00000400000000000000" pitchFamily="2" charset="0"/>
                  <a:cs typeface="Poppins Light" panose="00000400000000000000" pitchFamily="2" charset="0"/>
                </a:rPr>
                <a:t>Time.sleep</a:t>
              </a:r>
              <a:r>
                <a:rPr lang="en-US" sz="2000" dirty="0">
                  <a:solidFill>
                    <a:schemeClr val="bg1"/>
                  </a:solidFill>
                  <a:latin typeface="Poppins Light" panose="00000400000000000000" pitchFamily="2" charset="0"/>
                  <a:cs typeface="Poppins Light" panose="00000400000000000000" pitchFamily="2" charset="0"/>
                </a:rPr>
                <a:t>() function causes the program to pause for a specified number of seconds. It's commonly used to introduce delays in code execution, which can be useful in scenarios like creating countdowns or simulating time-based events.</a:t>
              </a:r>
              <a:endParaRPr lang="en-GB" sz="2000" dirty="0">
                <a:solidFill>
                  <a:schemeClr val="bg1"/>
                </a:solidFill>
                <a:latin typeface="Poppins Light" panose="00000400000000000000" pitchFamily="2" charset="0"/>
                <a:cs typeface="Poppins Light" panose="00000400000000000000" pitchFamily="2" charset="0"/>
              </a:endParaRPr>
            </a:p>
          </p:txBody>
        </p:sp>
        <p:sp>
          <p:nvSpPr>
            <p:cNvPr id="30" name="Rectangle 29">
              <a:extLst>
                <a:ext uri="{FF2B5EF4-FFF2-40B4-BE49-F238E27FC236}">
                  <a16:creationId xmlns:a16="http://schemas.microsoft.com/office/drawing/2014/main" id="{661FF9F9-BEEF-AF1B-BEF8-DF879FE36BF6}"/>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31" name="Rectangle 30">
            <a:extLst>
              <a:ext uri="{FF2B5EF4-FFF2-40B4-BE49-F238E27FC236}">
                <a16:creationId xmlns:a16="http://schemas.microsoft.com/office/drawing/2014/main" id="{9AE3D70A-0CDC-DC1F-18E3-BF6A530902E2}"/>
              </a:ext>
            </a:extLst>
          </p:cNvPr>
          <p:cNvSpPr/>
          <p:nvPr/>
        </p:nvSpPr>
        <p:spPr>
          <a:xfrm>
            <a:off x="2133600" y="3002970"/>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Pygame</a:t>
            </a:r>
          </a:p>
        </p:txBody>
      </p:sp>
      <p:sp>
        <p:nvSpPr>
          <p:cNvPr id="33" name="Rectangle 32">
            <a:extLst>
              <a:ext uri="{FF2B5EF4-FFF2-40B4-BE49-F238E27FC236}">
                <a16:creationId xmlns:a16="http://schemas.microsoft.com/office/drawing/2014/main" id="{62B10C89-BDBD-E305-0ED0-8AA790AFE620}"/>
              </a:ext>
            </a:extLst>
          </p:cNvPr>
          <p:cNvSpPr/>
          <p:nvPr/>
        </p:nvSpPr>
        <p:spPr>
          <a:xfrm>
            <a:off x="2153728" y="5344221"/>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Random</a:t>
            </a:r>
          </a:p>
        </p:txBody>
      </p:sp>
      <p:sp>
        <p:nvSpPr>
          <p:cNvPr id="37" name="Rectangle 36">
            <a:extLst>
              <a:ext uri="{FF2B5EF4-FFF2-40B4-BE49-F238E27FC236}">
                <a16:creationId xmlns:a16="http://schemas.microsoft.com/office/drawing/2014/main" id="{84A3D42C-F619-2B27-16FC-39DDCF126738}"/>
              </a:ext>
            </a:extLst>
          </p:cNvPr>
          <p:cNvSpPr/>
          <p:nvPr/>
        </p:nvSpPr>
        <p:spPr>
          <a:xfrm>
            <a:off x="2174834" y="7527800"/>
            <a:ext cx="2264216" cy="101796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err="1">
                <a:solidFill>
                  <a:schemeClr val="bg1"/>
                </a:solidFill>
                <a:latin typeface="Poppins Light" panose="00000400000000000000" pitchFamily="2" charset="0"/>
                <a:cs typeface="Poppins Light" panose="00000400000000000000" pitchFamily="2" charset="0"/>
              </a:rPr>
              <a:t>Time.Sleep</a:t>
            </a:r>
            <a:endParaRPr lang="en-GB" sz="2000" dirty="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4039162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6</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35" name="Group 34">
            <a:extLst>
              <a:ext uri="{FF2B5EF4-FFF2-40B4-BE49-F238E27FC236}">
                <a16:creationId xmlns:a16="http://schemas.microsoft.com/office/drawing/2014/main" id="{A7EE9F93-1899-0C2E-48C4-0D0C1B1F2340}"/>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grpSp>
        <p:sp>
          <p:nvSpPr>
            <p:cNvPr id="34" name="Rectangle 33">
              <a:extLst>
                <a:ext uri="{FF2B5EF4-FFF2-40B4-BE49-F238E27FC236}">
                  <a16:creationId xmlns:a16="http://schemas.microsoft.com/office/drawing/2014/main" id="{F91639B4-0C40-2643-B4DE-DDEDFC4ED7BF}"/>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41876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7</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27" name="Group 26">
            <a:extLst>
              <a:ext uri="{FF2B5EF4-FFF2-40B4-BE49-F238E27FC236}">
                <a16:creationId xmlns:a16="http://schemas.microsoft.com/office/drawing/2014/main" id="{4BDFD509-4B57-F4E5-4B2C-1E20AFA73AAE}"/>
              </a:ext>
            </a:extLst>
          </p:cNvPr>
          <p:cNvGrpSpPr/>
          <p:nvPr/>
        </p:nvGrpSpPr>
        <p:grpSpPr>
          <a:xfrm>
            <a:off x="6186572"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Gameplay Screen</a:t>
              </a:r>
              <a:endParaRPr lang="en-US" sz="1800" i="1" dirty="0">
                <a:solidFill>
                  <a:srgbClr val="545454"/>
                </a:solidFill>
                <a:latin typeface="Poppins Light"/>
              </a:endParaRPr>
            </a:p>
          </p:txBody>
        </p:sp>
      </p:grpSp>
      <p:pic>
        <p:nvPicPr>
          <p:cNvPr id="9" name="Picture 8">
            <a:extLst>
              <a:ext uri="{FF2B5EF4-FFF2-40B4-BE49-F238E27FC236}">
                <a16:creationId xmlns:a16="http://schemas.microsoft.com/office/drawing/2014/main" id="{B69AE920-BF52-8DE0-FEEA-C566796544EC}"/>
              </a:ext>
            </a:extLst>
          </p:cNvPr>
          <p:cNvPicPr>
            <a:picLocks noChangeAspect="1"/>
          </p:cNvPicPr>
          <p:nvPr/>
        </p:nvPicPr>
        <p:blipFill>
          <a:blip r:embed="rId4"/>
          <a:stretch>
            <a:fillRect/>
          </a:stretch>
        </p:blipFill>
        <p:spPr>
          <a:xfrm>
            <a:off x="7553570" y="5331719"/>
            <a:ext cx="3095538" cy="1741240"/>
          </a:xfrm>
          <a:prstGeom prst="rect">
            <a:avLst/>
          </a:prstGeom>
        </p:spPr>
      </p:pic>
      <p:sp>
        <p:nvSpPr>
          <p:cNvPr id="11" name="Rectangle 10">
            <a:extLst>
              <a:ext uri="{FF2B5EF4-FFF2-40B4-BE49-F238E27FC236}">
                <a16:creationId xmlns:a16="http://schemas.microsoft.com/office/drawing/2014/main" id="{C68497AB-88AE-7B95-220D-8136F7A7F81B}"/>
              </a:ext>
            </a:extLst>
          </p:cNvPr>
          <p:cNvSpPr/>
          <p:nvPr/>
        </p:nvSpPr>
        <p:spPr>
          <a:xfrm>
            <a:off x="7010400" y="4433550"/>
            <a:ext cx="411480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Is this an apple?</a:t>
            </a:r>
            <a:endParaRPr lang="en-SG" b="1" dirty="0">
              <a:solidFill>
                <a:sysClr val="windowText" lastClr="000000"/>
              </a:solidFill>
            </a:endParaRPr>
          </a:p>
        </p:txBody>
      </p:sp>
      <p:sp>
        <p:nvSpPr>
          <p:cNvPr id="12" name="Rectangle 11">
            <a:extLst>
              <a:ext uri="{FF2B5EF4-FFF2-40B4-BE49-F238E27FC236}">
                <a16:creationId xmlns:a16="http://schemas.microsoft.com/office/drawing/2014/main" id="{69E50B90-DFD3-DF52-EB43-91DC5B7A2CF6}"/>
              </a:ext>
            </a:extLst>
          </p:cNvPr>
          <p:cNvSpPr/>
          <p:nvPr/>
        </p:nvSpPr>
        <p:spPr>
          <a:xfrm>
            <a:off x="6610506" y="3356700"/>
            <a:ext cx="1466694"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Score: 0 </a:t>
            </a:r>
            <a:endParaRPr lang="en-SG" b="1" dirty="0">
              <a:solidFill>
                <a:sysClr val="windowText" lastClr="000000"/>
              </a:solidFill>
            </a:endParaRPr>
          </a:p>
        </p:txBody>
      </p:sp>
      <p:sp>
        <p:nvSpPr>
          <p:cNvPr id="13" name="Rectangle 12">
            <a:extLst>
              <a:ext uri="{FF2B5EF4-FFF2-40B4-BE49-F238E27FC236}">
                <a16:creationId xmlns:a16="http://schemas.microsoft.com/office/drawing/2014/main" id="{B135076C-6A1A-3D5A-EB39-1D83DC47CC77}"/>
              </a:ext>
            </a:extLst>
          </p:cNvPr>
          <p:cNvSpPr/>
          <p:nvPr/>
        </p:nvSpPr>
        <p:spPr>
          <a:xfrm>
            <a:off x="10210800" y="3314700"/>
            <a:ext cx="152405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Time: 100</a:t>
            </a:r>
            <a:endParaRPr lang="en-SG" b="1" dirty="0">
              <a:solidFill>
                <a:sysClr val="windowText" lastClr="000000"/>
              </a:solidFill>
            </a:endParaRPr>
          </a:p>
        </p:txBody>
      </p:sp>
    </p:spTree>
    <p:extLst>
      <p:ext uri="{BB962C8B-B14F-4D97-AF65-F5344CB8AC3E}">
        <p14:creationId xmlns:p14="http://schemas.microsoft.com/office/powerpoint/2010/main" val="2784315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8</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7" name="Group 6">
            <a:extLst>
              <a:ext uri="{FF2B5EF4-FFF2-40B4-BE49-F238E27FC236}">
                <a16:creationId xmlns:a16="http://schemas.microsoft.com/office/drawing/2014/main" id="{5DC7F81B-1469-2CF7-DD83-76096726BAC2}"/>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grpSp>
        <p:sp>
          <p:nvSpPr>
            <p:cNvPr id="2" name="Rectangle 1">
              <a:extLst>
                <a:ext uri="{FF2B5EF4-FFF2-40B4-BE49-F238E27FC236}">
                  <a16:creationId xmlns:a16="http://schemas.microsoft.com/office/drawing/2014/main" id="{518FADEE-50F1-15BF-6C07-A30F2EAEA615}"/>
                </a:ext>
              </a:extLst>
            </p:cNvPr>
            <p:cNvSpPr/>
            <p:nvPr/>
          </p:nvSpPr>
          <p:spPr>
            <a:xfrm>
              <a:off x="3480803" y="374690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a:t>
              </a:r>
              <a:endParaRPr lang="en-SG" sz="4400" dirty="0">
                <a:solidFill>
                  <a:schemeClr val="tx1"/>
                </a:solidFill>
                <a:latin typeface="Arial Rounded MT Bold" panose="020F0704030504030204" pitchFamily="34" charset="0"/>
              </a:endParaRPr>
            </a:p>
          </p:txBody>
        </p:sp>
        <p:sp>
          <p:nvSpPr>
            <p:cNvPr id="6" name="Rectangle 5">
              <a:extLst>
                <a:ext uri="{FF2B5EF4-FFF2-40B4-BE49-F238E27FC236}">
                  <a16:creationId xmlns:a16="http://schemas.microsoft.com/office/drawing/2014/main" id="{712C1931-47C8-4747-76D1-F3A3A5F17485}"/>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1339972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Displays player scores and labels.</a:t>
            </a:r>
          </a:p>
          <a:p>
            <a:pPr algn="just">
              <a:lnSpc>
                <a:spcPct val="250000"/>
              </a:lnSpc>
            </a:pPr>
            <a:r>
              <a:rPr lang="en-US" dirty="0">
                <a:solidFill>
                  <a:srgbClr val="545454"/>
                </a:solidFill>
                <a:latin typeface="Poppins Light"/>
              </a:rPr>
              <a:t>Provides an overview of the current game state.</a:t>
            </a:r>
          </a:p>
          <a:p>
            <a:pPr algn="just">
              <a:lnSpc>
                <a:spcPct val="250000"/>
              </a:lnSpc>
            </a:pPr>
            <a:r>
              <a:rPr lang="en-US" dirty="0">
                <a:solidFill>
                  <a:srgbClr val="545454"/>
                </a:solidFill>
                <a:latin typeface="Poppins Light"/>
              </a:rPr>
              <a:t>Elements include player names and their respective scores.</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Scoreboard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9</a:t>
            </a:r>
          </a:p>
        </p:txBody>
      </p:sp>
      <p:pic>
        <p:nvPicPr>
          <p:cNvPr id="8" name="Picture 4">
            <a:extLst>
              <a:ext uri="{FF2B5EF4-FFF2-40B4-BE49-F238E27FC236}">
                <a16:creationId xmlns:a16="http://schemas.microsoft.com/office/drawing/2014/main" id="{0FA63E76-DB0C-C369-7ACA-C82C9037BF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1A83C50-0E3B-EAA4-2929-7A459B9CC7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pic>
        <p:nvPicPr>
          <p:cNvPr id="5" name="Picture 4">
            <a:extLst>
              <a:ext uri="{FF2B5EF4-FFF2-40B4-BE49-F238E27FC236}">
                <a16:creationId xmlns:a16="http://schemas.microsoft.com/office/drawing/2014/main" id="{A9287673-7E64-75C8-4A70-F35A75E12632}"/>
              </a:ext>
            </a:extLst>
          </p:cNvPr>
          <p:cNvPicPr>
            <a:picLocks noChangeAspect="1"/>
          </p:cNvPicPr>
          <p:nvPr/>
        </p:nvPicPr>
        <p:blipFill>
          <a:blip r:embed="rId4"/>
          <a:stretch>
            <a:fillRect/>
          </a:stretch>
        </p:blipFill>
        <p:spPr>
          <a:xfrm>
            <a:off x="360000" y="360000"/>
            <a:ext cx="8280000" cy="825590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6209</TotalTime>
  <Words>951</Words>
  <Application>Microsoft Office PowerPoint</Application>
  <PresentationFormat>Custom</PresentationFormat>
  <Paragraphs>146</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Poppins Light</vt:lpstr>
      <vt:lpstr>Arial</vt:lpstr>
      <vt:lpstr>Calibri</vt:lpstr>
      <vt:lpstr>TAN Mon Cheri</vt:lpstr>
      <vt:lpstr>Arial Rounded MT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Cream Dark Green Portfolio Interview Presentation Template</dc:title>
  <dc:creator>Surface Pro 4 i7</dc:creator>
  <cp:lastModifiedBy>Janis Ang</cp:lastModifiedBy>
  <cp:revision>146</cp:revision>
  <dcterms:created xsi:type="dcterms:W3CDTF">2006-08-16T00:00:00Z</dcterms:created>
  <dcterms:modified xsi:type="dcterms:W3CDTF">2024-01-27T04:30:54Z</dcterms:modified>
  <dc:identifier>DAFtSDSfkBM</dc:identifier>
</cp:coreProperties>
</file>